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 id="2147483679" r:id="rId6"/>
    <p:sldMasterId id="2147483682" r:id="rId7"/>
    <p:sldMasterId id="2147483686" r:id="rId8"/>
    <p:sldMasterId id="2147483693" r:id="rId9"/>
    <p:sldMasterId id="2147483695" r:id="rId10"/>
    <p:sldMasterId id="2147483700" r:id="rId11"/>
    <p:sldMasterId id="2147483705" r:id="rId12"/>
    <p:sldMasterId id="2147483709" r:id="rId13"/>
  </p:sldMasterIdLst>
  <p:notesMasterIdLst>
    <p:notesMasterId r:id="rId19"/>
  </p:notesMasterIdLst>
  <p:sldIdLst>
    <p:sldId id="987" r:id="rId14"/>
    <p:sldId id="1068" r:id="rId15"/>
    <p:sldId id="1067" r:id="rId16"/>
    <p:sldId id="1064" r:id="rId17"/>
    <p:sldId id="1069" r:id="rId18"/>
  </p:sldIdLst>
  <p:sldSz cx="9906000" cy="6858000" type="A4"/>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1918" userDrawn="1">
          <p15:clr>
            <a:srgbClr val="A4A3A4"/>
          </p15:clr>
        </p15:guide>
        <p15:guide id="3" pos="5592" userDrawn="1">
          <p15:clr>
            <a:srgbClr val="A4A3A4"/>
          </p15:clr>
        </p15:guide>
        <p15:guide id="4" orient="horz" pos="4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kins Amy (International Climate Change)" initials="JA" lastIdx="8" clrIdx="0"/>
  <p:cmAuthor id="7" name="Groves, Poppy (BEIS)" initials="GP(" lastIdx="2" clrIdx="7">
    <p:extLst>
      <p:ext uri="{19B8F6BF-5375-455C-9EA6-DF929625EA0E}">
        <p15:presenceInfo xmlns:p15="http://schemas.microsoft.com/office/powerpoint/2012/main" userId="Groves, Poppy (BEIS)" providerId="None"/>
      </p:ext>
    </p:extLst>
  </p:cmAuthor>
  <p:cmAuthor id="1" name="Jenkins Amy (CLEAN GROWTH)" initials="AJ" lastIdx="9" clrIdx="1"/>
  <p:cmAuthor id="8" name="Geoghegan, Lucy (BEIS)" initials="GL(" lastIdx="6" clrIdx="8">
    <p:extLst>
      <p:ext uri="{19B8F6BF-5375-455C-9EA6-DF929625EA0E}">
        <p15:presenceInfo xmlns:p15="http://schemas.microsoft.com/office/powerpoint/2012/main" userId="Geoghegan, Lucy (BEIS)" providerId="None"/>
      </p:ext>
    </p:extLst>
  </p:cmAuthor>
  <p:cmAuthor id="2" name="Toler Mark (Communications)" initials="TM" lastIdx="2" clrIdx="2"/>
  <p:cmAuthor id="9" name="Lucy Geoghegan" initials="LG" lastIdx="1" clrIdx="9">
    <p:extLst>
      <p:ext uri="{19B8F6BF-5375-455C-9EA6-DF929625EA0E}">
        <p15:presenceInfo xmlns:p15="http://schemas.microsoft.com/office/powerpoint/2012/main" userId="Lucy Geoghegan" providerId="None"/>
      </p:ext>
    </p:extLst>
  </p:cmAuthor>
  <p:cmAuthor id="3" name="Hibberd Lindsey (International Climate Change)" initials="HL(CC" lastIdx="4" clrIdx="3"/>
  <p:cmAuthor id="4" name="Wadey Rita (Private Office)" initials="RW" lastIdx="8" clrIdx="4"/>
  <p:cmAuthor id="5" name="Lord Tim (MPST)" initials="LT(" lastIdx="4" clrIdx="5"/>
  <p:cmAuthor id="6" name="Poppy Groves" initials="PG" lastIdx="16" clrIdx="6">
    <p:extLst>
      <p:ext uri="{19B8F6BF-5375-455C-9EA6-DF929625EA0E}">
        <p15:presenceInfo xmlns:p15="http://schemas.microsoft.com/office/powerpoint/2012/main" userId="Poppy Grov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A"/>
    <a:srgbClr val="7084CE"/>
    <a:srgbClr val="79A7D3"/>
    <a:srgbClr val="D0D7EF"/>
    <a:srgbClr val="CCCCFF"/>
    <a:srgbClr val="FFFFFF"/>
    <a:srgbClr val="F59D15"/>
    <a:srgbClr val="E41F13"/>
    <a:srgbClr val="C0E8A4"/>
    <a:srgbClr val="D3E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C55B6-4AE0-4959-BF54-4E7339EA8DB6}" v="178" dt="2019-03-26T08:51:25.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varScale="1">
        <p:scale>
          <a:sx n="67" d="100"/>
          <a:sy n="67" d="100"/>
        </p:scale>
        <p:origin x="1314" y="72"/>
      </p:cViewPr>
      <p:guideLst>
        <p:guide orient="horz" pos="3816"/>
        <p:guide pos="1918"/>
        <p:guide pos="5592"/>
        <p:guide orient="horz" pos="4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3140"/>
          </a:xfrm>
          <a:prstGeom prst="rect">
            <a:avLst/>
          </a:prstGeom>
        </p:spPr>
        <p:txBody>
          <a:bodyPr vert="horz" lIns="62838" tIns="31419" rIns="62838" bIns="31419" rtlCol="0"/>
          <a:lstStyle>
            <a:lvl1pPr algn="l">
              <a:defRPr sz="800"/>
            </a:lvl1pPr>
          </a:lstStyle>
          <a:p>
            <a:endParaRPr lang="en-GB"/>
          </a:p>
        </p:txBody>
      </p:sp>
      <p:sp>
        <p:nvSpPr>
          <p:cNvPr id="3" name="Date Placeholder 2"/>
          <p:cNvSpPr>
            <a:spLocks noGrp="1"/>
          </p:cNvSpPr>
          <p:nvPr>
            <p:ph type="dt" idx="1"/>
          </p:nvPr>
        </p:nvSpPr>
        <p:spPr>
          <a:xfrm>
            <a:off x="3850818" y="0"/>
            <a:ext cx="2945768" cy="493140"/>
          </a:xfrm>
          <a:prstGeom prst="rect">
            <a:avLst/>
          </a:prstGeom>
        </p:spPr>
        <p:txBody>
          <a:bodyPr vert="horz" lIns="62838" tIns="31419" rIns="62838" bIns="31419" rtlCol="0"/>
          <a:lstStyle>
            <a:lvl1pPr algn="r">
              <a:defRPr sz="800"/>
            </a:lvl1pPr>
          </a:lstStyle>
          <a:p>
            <a:fld id="{31E44651-015A-4DFC-B1DF-299101F47278}" type="datetimeFigureOut">
              <a:rPr lang="en-GB" smtClean="0"/>
              <a:t>26/03/2019</a:t>
            </a:fld>
            <a:endParaRPr lang="en-GB"/>
          </a:p>
        </p:txBody>
      </p:sp>
      <p:sp>
        <p:nvSpPr>
          <p:cNvPr id="4" name="Slide Image Placeholder 3"/>
          <p:cNvSpPr>
            <a:spLocks noGrp="1" noRot="1" noChangeAspect="1"/>
          </p:cNvSpPr>
          <p:nvPr>
            <p:ph type="sldImg" idx="2"/>
          </p:nvPr>
        </p:nvSpPr>
        <p:spPr>
          <a:xfrm>
            <a:off x="725488" y="741363"/>
            <a:ext cx="5346700" cy="3702050"/>
          </a:xfrm>
          <a:prstGeom prst="rect">
            <a:avLst/>
          </a:prstGeom>
          <a:noFill/>
          <a:ln w="12700">
            <a:solidFill>
              <a:prstClr val="black"/>
            </a:solidFill>
          </a:ln>
        </p:spPr>
        <p:txBody>
          <a:bodyPr vert="horz" lIns="62838" tIns="31419" rIns="62838" bIns="31419" rtlCol="0" anchor="ctr"/>
          <a:lstStyle/>
          <a:p>
            <a:endParaRPr lang="en-GB"/>
          </a:p>
        </p:txBody>
      </p:sp>
      <p:sp>
        <p:nvSpPr>
          <p:cNvPr id="5" name="Notes Placeholder 4"/>
          <p:cNvSpPr>
            <a:spLocks noGrp="1"/>
          </p:cNvSpPr>
          <p:nvPr>
            <p:ph type="body" sz="quarter" idx="3"/>
          </p:nvPr>
        </p:nvSpPr>
        <p:spPr>
          <a:xfrm>
            <a:off x="679877" y="4689225"/>
            <a:ext cx="5437922" cy="4442643"/>
          </a:xfrm>
          <a:prstGeom prst="rect">
            <a:avLst/>
          </a:prstGeom>
        </p:spPr>
        <p:txBody>
          <a:bodyPr vert="horz" lIns="62838" tIns="31419" rIns="62838" bIns="314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32"/>
            <a:ext cx="2945769" cy="493140"/>
          </a:xfrm>
          <a:prstGeom prst="rect">
            <a:avLst/>
          </a:prstGeom>
        </p:spPr>
        <p:txBody>
          <a:bodyPr vert="horz" lIns="62838" tIns="31419" rIns="62838" bIns="31419" rtlCol="0" anchor="b"/>
          <a:lstStyle>
            <a:lvl1pPr algn="l">
              <a:defRPr sz="800"/>
            </a:lvl1pPr>
          </a:lstStyle>
          <a:p>
            <a:endParaRPr lang="en-GB"/>
          </a:p>
        </p:txBody>
      </p:sp>
      <p:sp>
        <p:nvSpPr>
          <p:cNvPr id="7" name="Slide Number Placeholder 6"/>
          <p:cNvSpPr>
            <a:spLocks noGrp="1"/>
          </p:cNvSpPr>
          <p:nvPr>
            <p:ph type="sldNum" sz="quarter" idx="5"/>
          </p:nvPr>
        </p:nvSpPr>
        <p:spPr>
          <a:xfrm>
            <a:off x="3850818" y="9377332"/>
            <a:ext cx="2945768" cy="493140"/>
          </a:xfrm>
          <a:prstGeom prst="rect">
            <a:avLst/>
          </a:prstGeom>
        </p:spPr>
        <p:txBody>
          <a:bodyPr vert="horz" lIns="62838" tIns="31419" rIns="62838" bIns="31419" rtlCol="0" anchor="b"/>
          <a:lstStyle>
            <a:lvl1pPr algn="r">
              <a:defRPr sz="800"/>
            </a:lvl1pPr>
          </a:lstStyle>
          <a:p>
            <a:fld id="{DDBC0185-0AF3-4EB6-B400-6FBE8172EE9F}" type="slidenum">
              <a:rPr lang="en-GB" smtClean="0"/>
              <a:t>‹#›</a:t>
            </a:fld>
            <a:endParaRPr lang="en-GB"/>
          </a:p>
        </p:txBody>
      </p:sp>
    </p:spTree>
    <p:extLst>
      <p:ext uri="{BB962C8B-B14F-4D97-AF65-F5344CB8AC3E}">
        <p14:creationId xmlns:p14="http://schemas.microsoft.com/office/powerpoint/2010/main" val="54382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world is undergoing transformational social and technological changes. These transformations will disrupt nearly every sector and every country but they also create new opportunities. Our Industrial Strategy sets out four Grand Challenges where the UK can build on its strengths and lead the global technological revolution. </a:t>
            </a:r>
            <a:endParaRPr lang="en-GB" dirty="0">
              <a:solidFill>
                <a:srgbClr val="002547"/>
              </a:solidFill>
              <a:latin typeface="Calibri" panose="020F0502020204030204" pitchFamily="34" charset="0"/>
            </a:endParaRPr>
          </a:p>
          <a:p>
            <a:endParaRPr lang="en-GB" dirty="0">
              <a:solidFill>
                <a:srgbClr val="002547"/>
              </a:solidFill>
              <a:latin typeface="Calibri" panose="020F0502020204030204" pitchFamily="34" charset="0"/>
            </a:endParaRPr>
          </a:p>
          <a:p>
            <a:r>
              <a:rPr lang="en-GB" dirty="0">
                <a:solidFill>
                  <a:srgbClr val="002547"/>
                </a:solidFill>
                <a:latin typeface="Calibri" panose="020F0502020204030204" pitchFamily="34" charset="0"/>
              </a:rPr>
              <a:t>These are </a:t>
            </a:r>
            <a:r>
              <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rPr>
              <a:t>enormous areas of potential for </a:t>
            </a:r>
            <a:r>
              <a:rPr lang="en-US" b="1" dirty="0">
                <a:solidFill>
                  <a:srgbClr val="002547"/>
                </a:solidFill>
                <a:latin typeface="Calibri" panose="020F0502020204030204" pitchFamily="34" charset="0"/>
                <a:ea typeface="Calibri" panose="020F0502020204030204" pitchFamily="34" charset="0"/>
                <a:cs typeface="Times New Roman" panose="02020603050405020304" pitchFamily="18" charset="0"/>
              </a:rPr>
              <a:t>growth</a:t>
            </a:r>
            <a:r>
              <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002547"/>
                </a:solidFill>
                <a:latin typeface="Calibri" panose="020F0502020204030204" pitchFamily="34" charset="0"/>
                <a:ea typeface="Calibri" panose="020F0502020204030204" pitchFamily="34" charset="0"/>
                <a:cs typeface="Times New Roman" panose="02020603050405020304" pitchFamily="18" charset="0"/>
              </a:rPr>
              <a:t>jobs</a:t>
            </a:r>
            <a:r>
              <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rPr>
              <a:t> and </a:t>
            </a:r>
            <a:r>
              <a:rPr lang="en-US" b="1" dirty="0">
                <a:solidFill>
                  <a:srgbClr val="002547"/>
                </a:solidFill>
                <a:latin typeface="Calibri" panose="020F0502020204030204" pitchFamily="34" charset="0"/>
                <a:ea typeface="Calibri" panose="020F0502020204030204" pitchFamily="34" charset="0"/>
                <a:cs typeface="Times New Roman" panose="02020603050405020304" pitchFamily="18" charset="0"/>
              </a:rPr>
              <a:t>investment</a:t>
            </a:r>
            <a:r>
              <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rPr>
              <a:t> across the country and build on UK strengths. </a:t>
            </a:r>
          </a:p>
          <a:p>
            <a:endPar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2547"/>
                </a:solidFill>
                <a:latin typeface="Calibri" panose="020F0502020204030204" pitchFamily="34" charset="0"/>
                <a:ea typeface="Calibri" panose="020F0502020204030204" pitchFamily="34" charset="0"/>
                <a:cs typeface="Times New Roman" panose="02020603050405020304" pitchFamily="18" charset="0"/>
              </a:rPr>
              <a:t>They will </a:t>
            </a:r>
            <a:r>
              <a:rPr lang="en-GB" dirty="0">
                <a:solidFill>
                  <a:srgbClr val="002547"/>
                </a:solidFill>
                <a:latin typeface="Calibri" panose="020F0502020204030204" pitchFamily="34" charset="0"/>
                <a:ea typeface="Calibri" panose="020F0502020204030204" pitchFamily="34" charset="0"/>
                <a:cs typeface="Times New Roman" panose="02020603050405020304" pitchFamily="18" charset="0"/>
              </a:rPr>
              <a:t>bring together the best from the public and private sector to galvanise innovation and progress</a:t>
            </a:r>
            <a:r>
              <a:rPr lang="en-GB" sz="1400" dirty="0">
                <a:solidFill>
                  <a:srgbClr val="002547"/>
                </a:solidFill>
                <a:latin typeface="Calibri" panose="020F0502020204030204" pitchFamily="34" charset="0"/>
                <a:ea typeface="Calibri" panose="020F0502020204030204" pitchFamily="34" charset="0"/>
                <a:cs typeface="Times New Roman" panose="02020603050405020304" pitchFamily="18" charset="0"/>
              </a:rPr>
              <a:t>. </a:t>
            </a:r>
            <a:endParaRPr lang="en-GB" sz="1400" dirty="0">
              <a:solidFill>
                <a:srgbClr val="002547"/>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DBC0185-0AF3-4EB6-B400-6FBE8172EE9F}" type="slidenum">
              <a:rPr lang="en-GB" smtClean="0"/>
              <a:t>2</a:t>
            </a:fld>
            <a:endParaRPr lang="en-GB"/>
          </a:p>
        </p:txBody>
      </p:sp>
    </p:spTree>
    <p:extLst>
      <p:ext uri="{BB962C8B-B14F-4D97-AF65-F5344CB8AC3E}">
        <p14:creationId xmlns:p14="http://schemas.microsoft.com/office/powerpoint/2010/main" val="19815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To tackle these Grand Challenges, we must use the full power of government and the creative ingenuity of society and business across the UK. We will mobilise all of government’s levers to achieve maximum impact in each Grand Challenge and work in partnership with devolved administrations, businesses and citizens to co-create solutions. </a:t>
            </a:r>
          </a:p>
          <a:p>
            <a:endParaRPr lang="en-GB" dirty="0"/>
          </a:p>
        </p:txBody>
      </p:sp>
      <p:sp>
        <p:nvSpPr>
          <p:cNvPr id="4" name="Slide Number Placeholder 3"/>
          <p:cNvSpPr>
            <a:spLocks noGrp="1"/>
          </p:cNvSpPr>
          <p:nvPr>
            <p:ph type="sldNum" sz="quarter" idx="5"/>
          </p:nvPr>
        </p:nvSpPr>
        <p:spPr/>
        <p:txBody>
          <a:bodyPr/>
          <a:lstStyle/>
          <a:p>
            <a:fld id="{DDBC0185-0AF3-4EB6-B400-6FBE8172EE9F}" type="slidenum">
              <a:rPr lang="en-GB" smtClean="0"/>
              <a:t>3</a:t>
            </a:fld>
            <a:endParaRPr lang="en-GB"/>
          </a:p>
        </p:txBody>
      </p:sp>
    </p:spTree>
    <p:extLst>
      <p:ext uri="{BB962C8B-B14F-4D97-AF65-F5344CB8AC3E}">
        <p14:creationId xmlns:p14="http://schemas.microsoft.com/office/powerpoint/2010/main" val="79114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Needs rural notes</a:t>
            </a:r>
          </a:p>
        </p:txBody>
      </p:sp>
    </p:spTree>
    <p:extLst>
      <p:ext uri="{BB962C8B-B14F-4D97-AF65-F5344CB8AC3E}">
        <p14:creationId xmlns:p14="http://schemas.microsoft.com/office/powerpoint/2010/main" val="21543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48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48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82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48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82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248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828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0489" y="1268760"/>
            <a:ext cx="4446494" cy="475252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9017" y="1268760"/>
            <a:ext cx="4446494" cy="475252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1"/>
            <a:ext cx="2311400" cy="365125"/>
          </a:xfrm>
          <a:prstGeom prst="rect">
            <a:avLst/>
          </a:prstGeom>
        </p:spPr>
        <p:txBody>
          <a:bodyPr/>
          <a:lstStyle/>
          <a:p>
            <a:fld id="{8F446D0B-E7F6-43DC-8C58-39E3650ACD03}" type="datetimeFigureOut">
              <a:rPr lang="en-GB" smtClean="0"/>
              <a:t>26/03/2019</a:t>
            </a:fld>
            <a:endParaRPr lang="en-GB"/>
          </a:p>
        </p:txBody>
      </p:sp>
      <p:sp>
        <p:nvSpPr>
          <p:cNvPr id="6" name="Footer Placeholder 5"/>
          <p:cNvSpPr>
            <a:spLocks noGrp="1"/>
          </p:cNvSpPr>
          <p:nvPr>
            <p:ph type="ftr" sz="quarter" idx="11"/>
          </p:nvPr>
        </p:nvSpPr>
        <p:spPr>
          <a:xfrm>
            <a:off x="3384550" y="6356351"/>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1"/>
            <a:ext cx="2311400" cy="365125"/>
          </a:xfrm>
          <a:prstGeom prst="rect">
            <a:avLst/>
          </a:prstGeom>
        </p:spPr>
        <p:txBody>
          <a:bodyPr/>
          <a:lstStyle/>
          <a:p>
            <a:fld id="{DAB3EEF7-4876-4CED-AFD0-31D0E35AC82A}" type="slidenum">
              <a:rPr lang="en-GB" smtClean="0"/>
              <a:t>‹#›</a:t>
            </a:fld>
            <a:endParaRPr lang="en-GB"/>
          </a:p>
        </p:txBody>
      </p:sp>
    </p:spTree>
    <p:extLst>
      <p:ext uri="{BB962C8B-B14F-4D97-AF65-F5344CB8AC3E}">
        <p14:creationId xmlns:p14="http://schemas.microsoft.com/office/powerpoint/2010/main" val="245877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47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0" y="1196752"/>
            <a:ext cx="8805521" cy="5112568"/>
          </a:xfrm>
          <a:prstGeom prst="rect">
            <a:avLst/>
          </a:prstGeom>
        </p:spPr>
        <p:txBody>
          <a:bodyPr vert="horz" lIns="127970" tIns="63987" rIns="127970" bIns="639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044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382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891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311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53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888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9F2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1"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840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idx="1"/>
          </p:nvPr>
        </p:nvSpPr>
        <p:spPr>
          <a:xfrm>
            <a:off x="550241"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423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489" y="332657"/>
            <a:ext cx="9049005" cy="864096"/>
          </a:xfrm>
          <a:prstGeom prst="rect">
            <a:avLst/>
          </a:prstGeom>
        </p:spPr>
        <p:txBody>
          <a:bodyPr lIns="95758" tIns="47880" rIns="95758" bIns="47880"/>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50489" y="1340768"/>
            <a:ext cx="9049005" cy="576064"/>
          </a:xfrm>
          <a:prstGeom prst="rect">
            <a:avLst/>
          </a:prstGeom>
        </p:spPr>
        <p:txBody>
          <a:bodyPr lIns="95758" tIns="47880" rIns="95758" bIns="47880"/>
          <a:lstStyle>
            <a:lvl1pPr marL="0" indent="0" algn="l">
              <a:buNone/>
              <a:defRPr sz="2900">
                <a:solidFill>
                  <a:schemeClr val="bg1"/>
                </a:solidFill>
                <a:latin typeface="+mj-lt"/>
              </a:defRPr>
            </a:lvl1pPr>
            <a:lvl2pPr marL="478793" indent="0" algn="ctr">
              <a:buNone/>
              <a:defRPr>
                <a:solidFill>
                  <a:schemeClr val="tx1">
                    <a:tint val="75000"/>
                  </a:schemeClr>
                </a:solidFill>
              </a:defRPr>
            </a:lvl2pPr>
            <a:lvl3pPr marL="957585" indent="0" algn="ctr">
              <a:buNone/>
              <a:defRPr>
                <a:solidFill>
                  <a:schemeClr val="tx1">
                    <a:tint val="75000"/>
                  </a:schemeClr>
                </a:solidFill>
              </a:defRPr>
            </a:lvl3pPr>
            <a:lvl4pPr marL="1436378" indent="0" algn="ctr">
              <a:buNone/>
              <a:defRPr>
                <a:solidFill>
                  <a:schemeClr val="tx1">
                    <a:tint val="75000"/>
                  </a:schemeClr>
                </a:solidFill>
              </a:defRPr>
            </a:lvl4pPr>
            <a:lvl5pPr marL="1915171" indent="0" algn="ctr">
              <a:buNone/>
              <a:defRPr>
                <a:solidFill>
                  <a:schemeClr val="tx1">
                    <a:tint val="75000"/>
                  </a:schemeClr>
                </a:solidFill>
              </a:defRPr>
            </a:lvl5pPr>
            <a:lvl6pPr marL="2393964" indent="0" algn="ctr">
              <a:buNone/>
              <a:defRPr>
                <a:solidFill>
                  <a:schemeClr val="tx1">
                    <a:tint val="75000"/>
                  </a:schemeClr>
                </a:solidFill>
              </a:defRPr>
            </a:lvl6pPr>
            <a:lvl7pPr marL="2872758" indent="0" algn="ctr">
              <a:buNone/>
              <a:defRPr>
                <a:solidFill>
                  <a:schemeClr val="tx1">
                    <a:tint val="75000"/>
                  </a:schemeClr>
                </a:solidFill>
              </a:defRPr>
            </a:lvl7pPr>
            <a:lvl8pPr marL="3351551" indent="0" algn="ctr">
              <a:buNone/>
              <a:defRPr>
                <a:solidFill>
                  <a:schemeClr val="tx1">
                    <a:tint val="75000"/>
                  </a:schemeClr>
                </a:solidFill>
              </a:defRPr>
            </a:lvl8pPr>
            <a:lvl9pPr marL="3830343"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599523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5.xml"/><Relationship Id="rId1" Type="http://schemas.openxmlformats.org/officeDocument/2006/relationships/slideLayout" Target="../slideLayouts/slideLayout9.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cid:image004.jpg@01D353D6.FD198050" TargetMode="Externa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cid:image004.jpg@01D353D6.FD198050" TargetMode="External"/><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46512" y="82420"/>
            <a:ext cx="1823160" cy="572829"/>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30957" y="46115"/>
            <a:ext cx="1439303" cy="64542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23949" y="655239"/>
            <a:ext cx="8534143"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901016" y="153390"/>
            <a:ext cx="864096" cy="430887"/>
          </a:xfrm>
          <a:prstGeom prst="rect">
            <a:avLst/>
          </a:prstGeom>
          <a:noFill/>
        </p:spPr>
        <p:txBody>
          <a:bodyPr wrap="square" rtlCol="0">
            <a:spAutoFit/>
          </a:bodyPr>
          <a:lstStyle/>
          <a:p>
            <a:r>
              <a:rPr lang="en-GB" sz="1100">
                <a:solidFill>
                  <a:schemeClr val="bg2"/>
                </a:solidFill>
                <a:latin typeface="Calibri" panose="020F0502020204030204" pitchFamily="34" charset="0"/>
              </a:rPr>
              <a:t>OFFICIAL SENSITIVE</a:t>
            </a:r>
          </a:p>
        </p:txBody>
      </p:sp>
    </p:spTree>
    <p:extLst>
      <p:ext uri="{BB962C8B-B14F-4D97-AF65-F5344CB8AC3E}">
        <p14:creationId xmlns:p14="http://schemas.microsoft.com/office/powerpoint/2010/main" val="419367529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39024" y="118708"/>
            <a:ext cx="2061658" cy="718007"/>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06187" y="118704"/>
            <a:ext cx="1655999" cy="72000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16462" y="836712"/>
            <a:ext cx="8653390"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766741" y="260648"/>
            <a:ext cx="864096" cy="430887"/>
          </a:xfrm>
          <a:prstGeom prst="rect">
            <a:avLst/>
          </a:prstGeom>
          <a:noFill/>
        </p:spPr>
        <p:txBody>
          <a:bodyPr wrap="square" rtlCol="0">
            <a:spAutoFit/>
          </a:bodyPr>
          <a:lstStyle/>
          <a:p>
            <a:r>
              <a:rPr lang="en-GB" sz="1100">
                <a:solidFill>
                  <a:srgbClr val="E41F13"/>
                </a:solidFill>
                <a:latin typeface="Calibri" panose="020F0502020204030204" pitchFamily="34" charset="0"/>
              </a:rPr>
              <a:t>OFFICIAL SENSITIVE</a:t>
            </a:r>
          </a:p>
        </p:txBody>
      </p:sp>
    </p:spTree>
    <p:extLst>
      <p:ext uri="{BB962C8B-B14F-4D97-AF65-F5344CB8AC3E}">
        <p14:creationId xmlns:p14="http://schemas.microsoft.com/office/powerpoint/2010/main" val="3540443690"/>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39024" y="118708"/>
            <a:ext cx="2061658" cy="718007"/>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06187" y="118704"/>
            <a:ext cx="1655999" cy="72000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16462" y="836712"/>
            <a:ext cx="8653390"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766741" y="260648"/>
            <a:ext cx="864096" cy="430887"/>
          </a:xfrm>
          <a:prstGeom prst="rect">
            <a:avLst/>
          </a:prstGeom>
          <a:noFill/>
        </p:spPr>
        <p:txBody>
          <a:bodyPr wrap="square" rtlCol="0">
            <a:spAutoFit/>
          </a:bodyPr>
          <a:lstStyle/>
          <a:p>
            <a:r>
              <a:rPr lang="en-GB" sz="1100">
                <a:solidFill>
                  <a:srgbClr val="E41F13"/>
                </a:solidFill>
                <a:latin typeface="Calibri" panose="020F0502020204030204" pitchFamily="34" charset="0"/>
              </a:rPr>
              <a:t>OFFICIAL SENSITIVE</a:t>
            </a:r>
          </a:p>
        </p:txBody>
      </p:sp>
    </p:spTree>
    <p:extLst>
      <p:ext uri="{BB962C8B-B14F-4D97-AF65-F5344CB8AC3E}">
        <p14:creationId xmlns:p14="http://schemas.microsoft.com/office/powerpoint/2010/main" val="714644891"/>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46512" y="82412"/>
            <a:ext cx="1823160" cy="572829"/>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30953" y="46115"/>
            <a:ext cx="1439303" cy="645420"/>
          </a:xfrm>
          <a:prstGeom prst="rect">
            <a:avLst/>
          </a:prstGeom>
          <a:noFill/>
          <a:ln>
            <a:noFill/>
          </a:ln>
        </p:spPr>
      </p:pic>
      <p:sp>
        <p:nvSpPr>
          <p:cNvPr id="3" name="Text Placeholder 2"/>
          <p:cNvSpPr>
            <a:spLocks noGrp="1"/>
          </p:cNvSpPr>
          <p:nvPr>
            <p:ph type="body" idx="1"/>
          </p:nvPr>
        </p:nvSpPr>
        <p:spPr>
          <a:xfrm>
            <a:off x="550241"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5"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23949" y="655239"/>
            <a:ext cx="8534143"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6"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901012" y="153382"/>
            <a:ext cx="864096" cy="430887"/>
          </a:xfrm>
          <a:prstGeom prst="rect">
            <a:avLst/>
          </a:prstGeom>
          <a:noFill/>
        </p:spPr>
        <p:txBody>
          <a:bodyPr wrap="square" rtlCol="0">
            <a:spAutoFit/>
          </a:bodyPr>
          <a:lstStyle/>
          <a:p>
            <a:r>
              <a:rPr lang="en-GB" sz="1100">
                <a:solidFill>
                  <a:srgbClr val="E41F13"/>
                </a:solidFill>
                <a:latin typeface="Calibri" panose="020F0502020204030204" pitchFamily="34" charset="0"/>
              </a:rPr>
              <a:t>OFFICIAL SENSITIVE</a:t>
            </a:r>
          </a:p>
        </p:txBody>
      </p:sp>
    </p:spTree>
    <p:extLst>
      <p:ext uri="{BB962C8B-B14F-4D97-AF65-F5344CB8AC3E}">
        <p14:creationId xmlns:p14="http://schemas.microsoft.com/office/powerpoint/2010/main" val="357113758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54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5368" b="17635"/>
          <a:stretch/>
        </p:blipFill>
        <p:spPr>
          <a:xfrm>
            <a:off x="-5526" y="1176"/>
            <a:ext cx="9906000" cy="6856824"/>
          </a:xfrm>
          <a:prstGeom prst="rect">
            <a:avLst/>
          </a:prstGeom>
        </p:spPr>
      </p:pic>
      <p:sp>
        <p:nvSpPr>
          <p:cNvPr id="10" name="Right Triangle 9"/>
          <p:cNvSpPr/>
          <p:nvPr/>
        </p:nvSpPr>
        <p:spPr>
          <a:xfrm flipH="1">
            <a:off x="1485900" y="5416664"/>
            <a:ext cx="8420100" cy="1440160"/>
          </a:xfrm>
          <a:prstGeom prst="rtTriangle">
            <a:avLst/>
          </a:prstGeom>
          <a:solidFill>
            <a:srgbClr val="E41F13"/>
          </a:solidFill>
          <a:ln>
            <a:noFill/>
          </a:ln>
        </p:spPr>
        <p:style>
          <a:lnRef idx="2">
            <a:schemeClr val="accent1">
              <a:shade val="50000"/>
            </a:schemeClr>
          </a:lnRef>
          <a:fillRef idx="1">
            <a:schemeClr val="accent1"/>
          </a:fillRef>
          <a:effectRef idx="0">
            <a:schemeClr val="accent1"/>
          </a:effectRef>
          <a:fontRef idx="minor">
            <a:schemeClr val="lt1"/>
          </a:fontRef>
        </p:style>
        <p:txBody>
          <a:bodyPr lIns="95758" tIns="47880" rIns="95758" bIns="47880" rtlCol="0" anchor="ctr"/>
          <a:lstStyle/>
          <a:p>
            <a:pPr algn="ctr" defTabSz="957585"/>
            <a:endParaRPr lang="en-GB">
              <a:solidFill>
                <a:prstClr val="white"/>
              </a:solidFill>
            </a:endParaRPr>
          </a:p>
        </p:txBody>
      </p:sp>
      <p:sp>
        <p:nvSpPr>
          <p:cNvPr id="11" name="Right Triangle 10"/>
          <p:cNvSpPr/>
          <p:nvPr/>
        </p:nvSpPr>
        <p:spPr>
          <a:xfrm flipH="1">
            <a:off x="4796983" y="4769768"/>
            <a:ext cx="5109017" cy="208823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5758" tIns="47880" rIns="95758" bIns="47880" rtlCol="0" anchor="ctr"/>
          <a:lstStyle/>
          <a:p>
            <a:pPr algn="ctr" defTabSz="957585"/>
            <a:endParaRPr lang="en-GB">
              <a:solidFill>
                <a:prstClr val="white"/>
              </a:solidFill>
            </a:endParaRPr>
          </a:p>
        </p:txBody>
      </p:sp>
      <p:pic>
        <p:nvPicPr>
          <p:cNvPr id="12" name="Picture 11" descr="cid:image004.jpg@01D353D6.FD198050"/>
          <p:cNvPicPr>
            <a:picLocks noChangeAspect="1"/>
          </p:cNvPicPr>
          <p:nvPr/>
        </p:nvPicPr>
        <p:blipFill rotWithShape="1">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643914" y="5842404"/>
            <a:ext cx="2067615" cy="898964"/>
          </a:xfrm>
          <a:prstGeom prst="rect">
            <a:avLst/>
          </a:prstGeom>
          <a:noFill/>
          <a:ln>
            <a:noFill/>
          </a:ln>
        </p:spPr>
      </p:pic>
    </p:spTree>
    <p:extLst>
      <p:ext uri="{BB962C8B-B14F-4D97-AF65-F5344CB8AC3E}">
        <p14:creationId xmlns:p14="http://schemas.microsoft.com/office/powerpoint/2010/main" val="959801760"/>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957585" rtl="0" eaLnBrk="1" latinLnBrk="0" hangingPunct="1">
        <a:spcBef>
          <a:spcPct val="0"/>
        </a:spcBef>
        <a:buNone/>
        <a:defRPr sz="4600" kern="1200">
          <a:solidFill>
            <a:schemeClr val="bg1"/>
          </a:solidFill>
          <a:latin typeface="+mj-lt"/>
          <a:ea typeface="+mj-ea"/>
          <a:cs typeface="+mj-cs"/>
        </a:defRPr>
      </a:lvl1pPr>
    </p:titleStyle>
    <p:bodyStyle>
      <a:lvl1pPr marL="359095" indent="-359095" algn="l" defTabSz="95758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78039" indent="-299245" algn="l" defTabSz="95758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6982" indent="-239396" algn="l" defTabSz="95758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5775"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4568"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33360"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153"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0948"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69740" indent="-239396" algn="l" defTabSz="95758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585" rtl="0" eaLnBrk="1" latinLnBrk="0" hangingPunct="1">
        <a:defRPr sz="1900" kern="1200">
          <a:solidFill>
            <a:schemeClr val="tx1"/>
          </a:solidFill>
          <a:latin typeface="+mn-lt"/>
          <a:ea typeface="+mn-ea"/>
          <a:cs typeface="+mn-cs"/>
        </a:defRPr>
      </a:lvl1pPr>
      <a:lvl2pPr marL="478793" algn="l" defTabSz="957585" rtl="0" eaLnBrk="1" latinLnBrk="0" hangingPunct="1">
        <a:defRPr sz="1900" kern="1200">
          <a:solidFill>
            <a:schemeClr val="tx1"/>
          </a:solidFill>
          <a:latin typeface="+mn-lt"/>
          <a:ea typeface="+mn-ea"/>
          <a:cs typeface="+mn-cs"/>
        </a:defRPr>
      </a:lvl2pPr>
      <a:lvl3pPr marL="957585" algn="l" defTabSz="957585" rtl="0" eaLnBrk="1" latinLnBrk="0" hangingPunct="1">
        <a:defRPr sz="1900" kern="1200">
          <a:solidFill>
            <a:schemeClr val="tx1"/>
          </a:solidFill>
          <a:latin typeface="+mn-lt"/>
          <a:ea typeface="+mn-ea"/>
          <a:cs typeface="+mn-cs"/>
        </a:defRPr>
      </a:lvl3pPr>
      <a:lvl4pPr marL="1436378" algn="l" defTabSz="957585" rtl="0" eaLnBrk="1" latinLnBrk="0" hangingPunct="1">
        <a:defRPr sz="1900" kern="1200">
          <a:solidFill>
            <a:schemeClr val="tx1"/>
          </a:solidFill>
          <a:latin typeface="+mn-lt"/>
          <a:ea typeface="+mn-ea"/>
          <a:cs typeface="+mn-cs"/>
        </a:defRPr>
      </a:lvl4pPr>
      <a:lvl5pPr marL="1915171" algn="l" defTabSz="957585" rtl="0" eaLnBrk="1" latinLnBrk="0" hangingPunct="1">
        <a:defRPr sz="1900" kern="1200">
          <a:solidFill>
            <a:schemeClr val="tx1"/>
          </a:solidFill>
          <a:latin typeface="+mn-lt"/>
          <a:ea typeface="+mn-ea"/>
          <a:cs typeface="+mn-cs"/>
        </a:defRPr>
      </a:lvl5pPr>
      <a:lvl6pPr marL="2393964" algn="l" defTabSz="957585" rtl="0" eaLnBrk="1" latinLnBrk="0" hangingPunct="1">
        <a:defRPr sz="1900" kern="1200">
          <a:solidFill>
            <a:schemeClr val="tx1"/>
          </a:solidFill>
          <a:latin typeface="+mn-lt"/>
          <a:ea typeface="+mn-ea"/>
          <a:cs typeface="+mn-cs"/>
        </a:defRPr>
      </a:lvl6pPr>
      <a:lvl7pPr marL="2872758" algn="l" defTabSz="957585" rtl="0" eaLnBrk="1" latinLnBrk="0" hangingPunct="1">
        <a:defRPr sz="1900" kern="1200">
          <a:solidFill>
            <a:schemeClr val="tx1"/>
          </a:solidFill>
          <a:latin typeface="+mn-lt"/>
          <a:ea typeface="+mn-ea"/>
          <a:cs typeface="+mn-cs"/>
        </a:defRPr>
      </a:lvl7pPr>
      <a:lvl8pPr marL="3351551" algn="l" defTabSz="957585" rtl="0" eaLnBrk="1" latinLnBrk="0" hangingPunct="1">
        <a:defRPr sz="1900" kern="1200">
          <a:solidFill>
            <a:schemeClr val="tx1"/>
          </a:solidFill>
          <a:latin typeface="+mn-lt"/>
          <a:ea typeface="+mn-ea"/>
          <a:cs typeface="+mn-cs"/>
        </a:defRPr>
      </a:lvl8pPr>
      <a:lvl9pPr marL="3830343" algn="l" defTabSz="95758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46512" y="82420"/>
            <a:ext cx="1823160" cy="572829"/>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30957" y="46115"/>
            <a:ext cx="1439303" cy="64542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23949" y="655239"/>
            <a:ext cx="8534143"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901016" y="153390"/>
            <a:ext cx="864096" cy="430887"/>
          </a:xfrm>
          <a:prstGeom prst="rect">
            <a:avLst/>
          </a:prstGeom>
          <a:noFill/>
        </p:spPr>
        <p:txBody>
          <a:bodyPr wrap="square" rtlCol="0">
            <a:spAutoFit/>
          </a:bodyPr>
          <a:lstStyle/>
          <a:p>
            <a:r>
              <a:rPr lang="en-GB" sz="1100">
                <a:solidFill>
                  <a:schemeClr val="bg2"/>
                </a:solidFill>
                <a:latin typeface="Calibri" panose="020F0502020204030204" pitchFamily="34" charset="0"/>
              </a:rPr>
              <a:t>OFFICIAL SENSITIVE</a:t>
            </a:r>
          </a:p>
        </p:txBody>
      </p:sp>
    </p:spTree>
    <p:extLst>
      <p:ext uri="{BB962C8B-B14F-4D97-AF65-F5344CB8AC3E}">
        <p14:creationId xmlns:p14="http://schemas.microsoft.com/office/powerpoint/2010/main" val="4193675298"/>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46512" y="82420"/>
            <a:ext cx="1823160" cy="572829"/>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30957" y="46115"/>
            <a:ext cx="1439303" cy="64542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23949" y="655239"/>
            <a:ext cx="8534143"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901016" y="153390"/>
            <a:ext cx="864096" cy="430887"/>
          </a:xfrm>
          <a:prstGeom prst="rect">
            <a:avLst/>
          </a:prstGeom>
          <a:noFill/>
        </p:spPr>
        <p:txBody>
          <a:bodyPr wrap="square" rtlCol="0">
            <a:spAutoFit/>
          </a:bodyPr>
          <a:lstStyle/>
          <a:p>
            <a:r>
              <a:rPr lang="en-GB" sz="1100">
                <a:solidFill>
                  <a:schemeClr val="bg2"/>
                </a:solidFill>
                <a:latin typeface="Calibri" panose="020F0502020204030204" pitchFamily="34" charset="0"/>
              </a:rPr>
              <a:t>OFFICIAL SENSITIVE</a:t>
            </a:r>
          </a:p>
        </p:txBody>
      </p:sp>
    </p:spTree>
    <p:extLst>
      <p:ext uri="{BB962C8B-B14F-4D97-AF65-F5344CB8AC3E}">
        <p14:creationId xmlns:p14="http://schemas.microsoft.com/office/powerpoint/2010/main" val="4193675298"/>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ounded Rectangle 5"/>
          <p:cNvSpPr/>
          <p:nvPr userDrawn="1"/>
        </p:nvSpPr>
        <p:spPr>
          <a:xfrm>
            <a:off x="7746512" y="82420"/>
            <a:ext cx="1823160" cy="572829"/>
          </a:xfrm>
          <a:prstGeom prst="roundRect">
            <a:avLst>
              <a:gd name="adj" fmla="val 4825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406" tIns="34203" rIns="68406" bIns="34203" rtlCol="0" anchor="ctr"/>
          <a:lstStyle/>
          <a:p>
            <a:pPr algn="ctr" defTabSz="957700"/>
            <a:endParaRPr lang="en-GB" sz="1900">
              <a:solidFill>
                <a:prstClr val="white"/>
              </a:solidFill>
            </a:endParaRPr>
          </a:p>
        </p:txBody>
      </p:sp>
      <p:pic>
        <p:nvPicPr>
          <p:cNvPr id="14" name="Picture 13" descr="cid:image004.jpg@01D353D6.FD198050"/>
          <p:cNvPicPr/>
          <p:nvPr/>
        </p:nvPicPr>
        <p:blipFill rotWithShape="1">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7930957" y="46115"/>
            <a:ext cx="1439303" cy="645420"/>
          </a:xfrm>
          <a:prstGeom prst="rect">
            <a:avLst/>
          </a:prstGeom>
          <a:noFill/>
          <a:ln>
            <a:noFill/>
          </a:ln>
        </p:spPr>
      </p:pic>
      <p:sp>
        <p:nvSpPr>
          <p:cNvPr id="3" name="Text Placeholder 2"/>
          <p:cNvSpPr>
            <a:spLocks noGrp="1"/>
          </p:cNvSpPr>
          <p:nvPr>
            <p:ph type="body" idx="1"/>
          </p:nvPr>
        </p:nvSpPr>
        <p:spPr>
          <a:xfrm>
            <a:off x="550245" y="1196752"/>
            <a:ext cx="8805521" cy="5112568"/>
          </a:xfrm>
          <a:prstGeom prst="rect">
            <a:avLst/>
          </a:prstGeom>
        </p:spPr>
        <p:txBody>
          <a:bodyPr vert="horz" lIns="95770" tIns="47886" rIns="95770" bIns="478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Placeholder 1"/>
          <p:cNvSpPr>
            <a:spLocks noGrp="1"/>
          </p:cNvSpPr>
          <p:nvPr>
            <p:ph type="title"/>
          </p:nvPr>
        </p:nvSpPr>
        <p:spPr>
          <a:xfrm>
            <a:off x="116469" y="116632"/>
            <a:ext cx="7332815" cy="576064"/>
          </a:xfrm>
          <a:prstGeom prst="rect">
            <a:avLst/>
          </a:prstGeom>
        </p:spPr>
        <p:txBody>
          <a:bodyPr vert="horz" lIns="95770" tIns="47886" rIns="95770" bIns="47886" rtlCol="0" anchor="ctr">
            <a:noAutofit/>
          </a:bodyPr>
          <a:lstStyle/>
          <a:p>
            <a:r>
              <a:rPr lang="en-US"/>
              <a:t>Click to edit Master title style</a:t>
            </a:r>
            <a:endParaRPr lang="en-GB"/>
          </a:p>
        </p:txBody>
      </p:sp>
      <p:cxnSp>
        <p:nvCxnSpPr>
          <p:cNvPr id="9" name="Straight Connector 8"/>
          <p:cNvCxnSpPr>
            <a:endCxn id="6" idx="2"/>
          </p:cNvCxnSpPr>
          <p:nvPr/>
        </p:nvCxnSpPr>
        <p:spPr>
          <a:xfrm>
            <a:off x="123949" y="655239"/>
            <a:ext cx="8534143" cy="0"/>
          </a:xfrm>
          <a:prstGeom prst="line">
            <a:avLst/>
          </a:prstGeom>
          <a:ln w="19050">
            <a:solidFill>
              <a:schemeClr val="accent4"/>
            </a:solidFill>
          </a:ln>
        </p:spPr>
        <p:style>
          <a:lnRef idx="1">
            <a:schemeClr val="accent5"/>
          </a:lnRef>
          <a:fillRef idx="0">
            <a:schemeClr val="accent5"/>
          </a:fillRef>
          <a:effectRef idx="0">
            <a:schemeClr val="accent5"/>
          </a:effectRef>
          <a:fontRef idx="minor">
            <a:schemeClr val="tx1"/>
          </a:fontRef>
        </p:style>
      </p:cxnSp>
      <p:sp>
        <p:nvSpPr>
          <p:cNvPr id="17" name="Right Triangle 16"/>
          <p:cNvSpPr/>
          <p:nvPr/>
        </p:nvSpPr>
        <p:spPr>
          <a:xfrm flipH="1">
            <a:off x="7955783" y="6145349"/>
            <a:ext cx="1950217" cy="72008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6" name="Right Triangle 15"/>
          <p:cNvSpPr/>
          <p:nvPr/>
        </p:nvSpPr>
        <p:spPr>
          <a:xfrm flipH="1">
            <a:off x="9047907" y="5497278"/>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lIns="95770" tIns="47886" rIns="95770" bIns="47886" rtlCol="0" anchor="ctr"/>
          <a:lstStyle/>
          <a:p>
            <a:pPr algn="ctr" defTabSz="957700"/>
            <a:endParaRPr lang="en-GB" sz="1900">
              <a:solidFill>
                <a:prstClr val="white"/>
              </a:solidFill>
            </a:endParaRPr>
          </a:p>
        </p:txBody>
      </p:sp>
      <p:sp>
        <p:nvSpPr>
          <p:cNvPr id="10" name="TextBox 9"/>
          <p:cNvSpPr txBox="1"/>
          <p:nvPr userDrawn="1"/>
        </p:nvSpPr>
        <p:spPr>
          <a:xfrm>
            <a:off x="6901016" y="153390"/>
            <a:ext cx="864096" cy="430887"/>
          </a:xfrm>
          <a:prstGeom prst="rect">
            <a:avLst/>
          </a:prstGeom>
          <a:noFill/>
        </p:spPr>
        <p:txBody>
          <a:bodyPr wrap="square" rtlCol="0">
            <a:spAutoFit/>
          </a:bodyPr>
          <a:lstStyle/>
          <a:p>
            <a:r>
              <a:rPr lang="en-GB" sz="1100">
                <a:solidFill>
                  <a:schemeClr val="bg2"/>
                </a:solidFill>
                <a:latin typeface="Calibri" panose="020F0502020204030204" pitchFamily="34" charset="0"/>
              </a:rPr>
              <a:t>OFFICIAL SENSITIVE</a:t>
            </a:r>
          </a:p>
        </p:txBody>
      </p:sp>
    </p:spTree>
    <p:extLst>
      <p:ext uri="{BB962C8B-B14F-4D97-AF65-F5344CB8AC3E}">
        <p14:creationId xmlns:p14="http://schemas.microsoft.com/office/powerpoint/2010/main" val="4193675298"/>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l" defTabSz="9577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59138" indent="-359138" algn="l" defTabSz="957700" rtl="0" eaLnBrk="1" latinLnBrk="0" hangingPunct="1">
        <a:spcBef>
          <a:spcPct val="20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778132" indent="-299281" algn="l" defTabSz="9577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197126" indent="-239425" algn="l" defTabSz="957700" rtl="0" eaLnBrk="1" latinLnBrk="0" hangingPunct="1">
        <a:spcBef>
          <a:spcPct val="20000"/>
        </a:spcBef>
        <a:buFont typeface="Arial" panose="020B0604020202020204" pitchFamily="34" charset="0"/>
        <a:buChar char="•"/>
        <a:defRPr sz="1900" kern="1200">
          <a:solidFill>
            <a:schemeClr val="tx1"/>
          </a:solidFill>
          <a:latin typeface="Arial" panose="020B0604020202020204" pitchFamily="34" charset="0"/>
          <a:ea typeface="+mn-ea"/>
          <a:cs typeface="Arial" panose="020B0604020202020204" pitchFamily="34" charset="0"/>
        </a:defRPr>
      </a:lvl3pPr>
      <a:lvl4pPr marL="167597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154826" indent="-239425" algn="l" defTabSz="9577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63367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57700" rtl="0" eaLnBrk="1" latinLnBrk="0" hangingPunct="1">
        <a:defRPr sz="1900" kern="1200">
          <a:solidFill>
            <a:schemeClr val="tx1"/>
          </a:solidFill>
          <a:latin typeface="+mn-lt"/>
          <a:ea typeface="+mn-ea"/>
          <a:cs typeface="+mn-cs"/>
        </a:defRPr>
      </a:lvl1pPr>
      <a:lvl2pPr marL="478850" algn="l" defTabSz="957700" rtl="0" eaLnBrk="1" latinLnBrk="0" hangingPunct="1">
        <a:defRPr sz="1900" kern="1200">
          <a:solidFill>
            <a:schemeClr val="tx1"/>
          </a:solidFill>
          <a:latin typeface="+mn-lt"/>
          <a:ea typeface="+mn-ea"/>
          <a:cs typeface="+mn-cs"/>
        </a:defRPr>
      </a:lvl2pPr>
      <a:lvl3pPr marL="957700" algn="l" defTabSz="957700" rtl="0" eaLnBrk="1" latinLnBrk="0" hangingPunct="1">
        <a:defRPr sz="1900" kern="1200">
          <a:solidFill>
            <a:schemeClr val="tx1"/>
          </a:solidFill>
          <a:latin typeface="+mn-lt"/>
          <a:ea typeface="+mn-ea"/>
          <a:cs typeface="+mn-cs"/>
        </a:defRPr>
      </a:lvl3pPr>
      <a:lvl4pPr marL="1436551" algn="l" defTabSz="957700" rtl="0" eaLnBrk="1" latinLnBrk="0" hangingPunct="1">
        <a:defRPr sz="1900" kern="1200">
          <a:solidFill>
            <a:schemeClr val="tx1"/>
          </a:solidFill>
          <a:latin typeface="+mn-lt"/>
          <a:ea typeface="+mn-ea"/>
          <a:cs typeface="+mn-cs"/>
        </a:defRPr>
      </a:lvl4pPr>
      <a:lvl5pPr marL="1915402" algn="l" defTabSz="957700" rtl="0" eaLnBrk="1" latinLnBrk="0" hangingPunct="1">
        <a:defRPr sz="1900" kern="1200">
          <a:solidFill>
            <a:schemeClr val="tx1"/>
          </a:solidFill>
          <a:latin typeface="+mn-lt"/>
          <a:ea typeface="+mn-ea"/>
          <a:cs typeface="+mn-cs"/>
        </a:defRPr>
      </a:lvl5pPr>
      <a:lvl6pPr marL="2394252" algn="l" defTabSz="957700" rtl="0" eaLnBrk="1" latinLnBrk="0" hangingPunct="1">
        <a:defRPr sz="1900" kern="1200">
          <a:solidFill>
            <a:schemeClr val="tx1"/>
          </a:solidFill>
          <a:latin typeface="+mn-lt"/>
          <a:ea typeface="+mn-ea"/>
          <a:cs typeface="+mn-cs"/>
        </a:defRPr>
      </a:lvl6pPr>
      <a:lvl7pPr marL="2873102" algn="l" defTabSz="957700" rtl="0" eaLnBrk="1" latinLnBrk="0" hangingPunct="1">
        <a:defRPr sz="1900" kern="1200">
          <a:solidFill>
            <a:schemeClr val="tx1"/>
          </a:solidFill>
          <a:latin typeface="+mn-lt"/>
          <a:ea typeface="+mn-ea"/>
          <a:cs typeface="+mn-cs"/>
        </a:defRPr>
      </a:lvl7pPr>
      <a:lvl8pPr marL="3351952" algn="l" defTabSz="957700" rtl="0" eaLnBrk="1" latinLnBrk="0" hangingPunct="1">
        <a:defRPr sz="1900" kern="1200">
          <a:solidFill>
            <a:schemeClr val="tx1"/>
          </a:solidFill>
          <a:latin typeface="+mn-lt"/>
          <a:ea typeface="+mn-ea"/>
          <a:cs typeface="+mn-cs"/>
        </a:defRPr>
      </a:lvl8pPr>
      <a:lvl9pPr marL="3830803" algn="l" defTabSz="957700"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241" y="1196752"/>
            <a:ext cx="8805521" cy="5112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p:nvSpPr>
        <p:spPr>
          <a:xfrm>
            <a:off x="0" y="0"/>
            <a:ext cx="9906000" cy="980728"/>
          </a:xfrm>
          <a:prstGeom prst="rect">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800"/>
          </a:p>
        </p:txBody>
      </p:sp>
      <p:sp>
        <p:nvSpPr>
          <p:cNvPr id="2" name="Title Placeholder 1"/>
          <p:cNvSpPr>
            <a:spLocks noGrp="1"/>
          </p:cNvSpPr>
          <p:nvPr>
            <p:ph type="title"/>
          </p:nvPr>
        </p:nvSpPr>
        <p:spPr>
          <a:xfrm>
            <a:off x="116463" y="116632"/>
            <a:ext cx="7332815" cy="576064"/>
          </a:xfrm>
          <a:prstGeom prst="rect">
            <a:avLst/>
          </a:prstGeom>
        </p:spPr>
        <p:txBody>
          <a:bodyPr vert="horz" lIns="91440" tIns="45720" rIns="91440" bIns="45720" rtlCol="0" anchor="ctr">
            <a:noAutofit/>
          </a:bodyPr>
          <a:lstStyle/>
          <a:p>
            <a:r>
              <a:rPr lang="en-US"/>
              <a:t>Click to edit Master title style</a:t>
            </a:r>
            <a:endParaRPr lang="en-GB"/>
          </a:p>
        </p:txBody>
      </p:sp>
      <p:cxnSp>
        <p:nvCxnSpPr>
          <p:cNvPr id="9" name="Straight Connector 8"/>
          <p:cNvCxnSpPr/>
          <p:nvPr/>
        </p:nvCxnSpPr>
        <p:spPr>
          <a:xfrm>
            <a:off x="116463" y="836712"/>
            <a:ext cx="7332815" cy="0"/>
          </a:xfrm>
          <a:prstGeom prst="line">
            <a:avLst/>
          </a:prstGeom>
          <a:ln w="57150">
            <a:solidFill>
              <a:srgbClr val="E41F13"/>
            </a:solidFill>
          </a:ln>
        </p:spPr>
        <p:style>
          <a:lnRef idx="1">
            <a:schemeClr val="accent1"/>
          </a:lnRef>
          <a:fillRef idx="0">
            <a:schemeClr val="accent1"/>
          </a:fillRef>
          <a:effectRef idx="0">
            <a:schemeClr val="accent1"/>
          </a:effectRef>
          <a:fontRef idx="minor">
            <a:schemeClr val="tx1"/>
          </a:fontRef>
        </p:style>
      </p:cxnSp>
      <p:pic>
        <p:nvPicPr>
          <p:cNvPr id="14" name="Picture 13" descr="cid:image004.jpg@01D353D6.FD198050"/>
          <p:cNvPicPr/>
          <p:nvPr/>
        </p:nvPicPr>
        <p:blipFill rotWithShape="1">
          <a:blip r:embed="rId5" r:link="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1845" r="3507" b="2736"/>
          <a:stretch>
            <a:fillRect/>
          </a:stretch>
        </p:blipFill>
        <p:spPr bwMode="auto">
          <a:xfrm>
            <a:off x="116462" y="6138000"/>
            <a:ext cx="1655999" cy="720000"/>
          </a:xfrm>
          <a:prstGeom prst="rect">
            <a:avLst/>
          </a:prstGeom>
          <a:noFill/>
          <a:ln>
            <a:noFill/>
          </a:ln>
        </p:spPr>
      </p:pic>
      <p:sp>
        <p:nvSpPr>
          <p:cNvPr id="17" name="Right Triangle 16"/>
          <p:cNvSpPr/>
          <p:nvPr/>
        </p:nvSpPr>
        <p:spPr>
          <a:xfrm flipH="1">
            <a:off x="7955783" y="6145349"/>
            <a:ext cx="1950217" cy="720080"/>
          </a:xfrm>
          <a:prstGeom prst="rtTriangle">
            <a:avLst/>
          </a:prstGeom>
          <a:solidFill>
            <a:srgbClr val="E41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ight Triangle 15"/>
          <p:cNvSpPr/>
          <p:nvPr/>
        </p:nvSpPr>
        <p:spPr>
          <a:xfrm flipH="1">
            <a:off x="9047905" y="5497277"/>
            <a:ext cx="858095" cy="1368152"/>
          </a:xfrm>
          <a:prstGeom prst="rtTriangle">
            <a:avLst/>
          </a:prstGeom>
          <a:solidFill>
            <a:srgbClr val="002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086646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497" y="1777998"/>
            <a:ext cx="9049005" cy="1872207"/>
          </a:xfrm>
        </p:spPr>
        <p:txBody>
          <a:bodyPr lIns="95758" tIns="47880" rIns="95758" bIns="47880" anchor="t"/>
          <a:lstStyle/>
          <a:p>
            <a:pPr algn="ctr"/>
            <a:r>
              <a:rPr lang="en-GB" sz="4200" b="1" dirty="0">
                <a:ea typeface="+mj-lt"/>
                <a:cs typeface="+mj-lt"/>
              </a:rPr>
              <a:t>Industrial Strategy </a:t>
            </a:r>
            <a:br>
              <a:rPr lang="en-GB" sz="4200" b="1" dirty="0">
                <a:ea typeface="+mj-lt"/>
                <a:cs typeface="+mj-lt"/>
              </a:rPr>
            </a:br>
            <a:r>
              <a:rPr lang="en-GB" sz="4200" b="1" dirty="0">
                <a:ea typeface="+mj-lt"/>
                <a:cs typeface="+mj-lt"/>
              </a:rPr>
              <a:t>Grand Challenges</a:t>
            </a:r>
            <a:br>
              <a:rPr lang="en-GB" sz="4200" b="1" dirty="0"/>
            </a:br>
            <a:br>
              <a:rPr lang="en-GB" sz="4200" b="1" dirty="0"/>
            </a:br>
            <a:endParaRPr lang="en-GB" sz="1400" b="1" i="1" dirty="0"/>
          </a:p>
        </p:txBody>
      </p:sp>
      <p:sp>
        <p:nvSpPr>
          <p:cNvPr id="3" name="TextBox 2">
            <a:extLst>
              <a:ext uri="{FF2B5EF4-FFF2-40B4-BE49-F238E27FC236}">
                <a16:creationId xmlns:a16="http://schemas.microsoft.com/office/drawing/2014/main" id="{7813BC44-3B0B-449B-89A7-D9895A060B82}"/>
              </a:ext>
            </a:extLst>
          </p:cNvPr>
          <p:cNvSpPr txBox="1"/>
          <p:nvPr/>
        </p:nvSpPr>
        <p:spPr>
          <a:xfrm>
            <a:off x="173255" y="5842535"/>
            <a:ext cx="3551722" cy="923330"/>
          </a:xfrm>
          <a:prstGeom prst="rect">
            <a:avLst/>
          </a:prstGeom>
          <a:noFill/>
        </p:spPr>
        <p:txBody>
          <a:bodyPr wrap="square" rtlCol="0">
            <a:spAutoFit/>
          </a:bodyPr>
          <a:lstStyle/>
          <a:p>
            <a:r>
              <a:rPr lang="en-GB" dirty="0">
                <a:solidFill>
                  <a:schemeClr val="bg1"/>
                </a:solidFill>
              </a:rPr>
              <a:t>Lucy Geoghegan </a:t>
            </a:r>
          </a:p>
          <a:p>
            <a:r>
              <a:rPr lang="en-GB" dirty="0">
                <a:solidFill>
                  <a:schemeClr val="bg1"/>
                </a:solidFill>
              </a:rPr>
              <a:t>Head of Grand Challenges, BEIS</a:t>
            </a:r>
          </a:p>
          <a:p>
            <a:r>
              <a:rPr lang="en-GB" dirty="0">
                <a:solidFill>
                  <a:schemeClr val="bg1"/>
                </a:solidFill>
              </a:rPr>
              <a:t>March 2019</a:t>
            </a:r>
          </a:p>
        </p:txBody>
      </p:sp>
    </p:spTree>
    <p:extLst>
      <p:ext uri="{BB962C8B-B14F-4D97-AF65-F5344CB8AC3E}">
        <p14:creationId xmlns:p14="http://schemas.microsoft.com/office/powerpoint/2010/main" val="183112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24E002F9-9984-4D94-8D3F-B4C2FCDBD0BB}"/>
              </a:ext>
            </a:extLst>
          </p:cNvPr>
          <p:cNvSpPr/>
          <p:nvPr/>
        </p:nvSpPr>
        <p:spPr>
          <a:xfrm>
            <a:off x="2767823" y="5341986"/>
            <a:ext cx="6105526" cy="866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8" name="Rectangle: Rounded Corners 47">
            <a:extLst>
              <a:ext uri="{FF2B5EF4-FFF2-40B4-BE49-F238E27FC236}">
                <a16:creationId xmlns:a16="http://schemas.microsoft.com/office/drawing/2014/main" id="{A777CEDC-A517-43FE-8F1E-CAFBD517C77B}"/>
              </a:ext>
            </a:extLst>
          </p:cNvPr>
          <p:cNvSpPr/>
          <p:nvPr/>
        </p:nvSpPr>
        <p:spPr>
          <a:xfrm>
            <a:off x="2790825" y="4161961"/>
            <a:ext cx="6105526" cy="866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7" name="Rectangle: Rounded Corners 46">
            <a:extLst>
              <a:ext uri="{FF2B5EF4-FFF2-40B4-BE49-F238E27FC236}">
                <a16:creationId xmlns:a16="http://schemas.microsoft.com/office/drawing/2014/main" id="{78EDAB85-A230-456B-B4C9-FA6585B109DB}"/>
              </a:ext>
            </a:extLst>
          </p:cNvPr>
          <p:cNvSpPr/>
          <p:nvPr/>
        </p:nvSpPr>
        <p:spPr>
          <a:xfrm>
            <a:off x="2767823" y="3035396"/>
            <a:ext cx="6105526" cy="866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Rounded Corners 9">
            <a:extLst>
              <a:ext uri="{FF2B5EF4-FFF2-40B4-BE49-F238E27FC236}">
                <a16:creationId xmlns:a16="http://schemas.microsoft.com/office/drawing/2014/main" id="{B63B9735-A19A-47B2-8D62-F328BC560BEF}"/>
              </a:ext>
            </a:extLst>
          </p:cNvPr>
          <p:cNvSpPr/>
          <p:nvPr/>
        </p:nvSpPr>
        <p:spPr>
          <a:xfrm>
            <a:off x="2790825" y="1841777"/>
            <a:ext cx="6105526" cy="86624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itle 1">
            <a:extLst>
              <a:ext uri="{FF2B5EF4-FFF2-40B4-BE49-F238E27FC236}">
                <a16:creationId xmlns:a16="http://schemas.microsoft.com/office/drawing/2014/main" id="{014776B0-3118-4B8C-B316-524DF70699A1}"/>
              </a:ext>
            </a:extLst>
          </p:cNvPr>
          <p:cNvSpPr txBox="1">
            <a:spLocks/>
          </p:cNvSpPr>
          <p:nvPr/>
        </p:nvSpPr>
        <p:spPr>
          <a:xfrm>
            <a:off x="488504" y="260648"/>
            <a:ext cx="7920880"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dirty="0"/>
              <a:t>Four Industrial Strategy Grand Challenges</a:t>
            </a:r>
          </a:p>
        </p:txBody>
      </p:sp>
      <p:sp>
        <p:nvSpPr>
          <p:cNvPr id="32" name="TextBox 31">
            <a:extLst>
              <a:ext uri="{FF2B5EF4-FFF2-40B4-BE49-F238E27FC236}">
                <a16:creationId xmlns:a16="http://schemas.microsoft.com/office/drawing/2014/main" id="{85084E3D-EDD0-4F58-B5DF-1B3F144E00FA}"/>
              </a:ext>
            </a:extLst>
          </p:cNvPr>
          <p:cNvSpPr txBox="1"/>
          <p:nvPr/>
        </p:nvSpPr>
        <p:spPr>
          <a:xfrm>
            <a:off x="415925" y="1042323"/>
            <a:ext cx="9184928" cy="646331"/>
          </a:xfrm>
          <a:prstGeom prst="rect">
            <a:avLst/>
          </a:prstGeom>
          <a:noFill/>
        </p:spPr>
        <p:txBody>
          <a:bodyPr wrap="square" rtlCol="0">
            <a:spAutoFit/>
          </a:bodyPr>
          <a:lstStyle/>
          <a:p>
            <a:pPr>
              <a:tabLst>
                <a:tab pos="4752975" algn="l"/>
              </a:tabLst>
            </a:pPr>
            <a:r>
              <a:rPr lang="en-GB" b="1" dirty="0">
                <a:solidFill>
                  <a:srgbClr val="002547"/>
                </a:solidFill>
                <a:latin typeface="Calibri" panose="020F0502020204030204" pitchFamily="34" charset="0"/>
                <a:cs typeface="Calibri" panose="020F0502020204030204" pitchFamily="34" charset="0"/>
              </a:rPr>
              <a:t>The Grand Challenges tackle seismic global changes and set the UK at the forefront of the industries of the future</a:t>
            </a:r>
          </a:p>
        </p:txBody>
      </p:sp>
      <p:sp>
        <p:nvSpPr>
          <p:cNvPr id="30" name="Rectangle 29">
            <a:extLst>
              <a:ext uri="{FF2B5EF4-FFF2-40B4-BE49-F238E27FC236}">
                <a16:creationId xmlns:a16="http://schemas.microsoft.com/office/drawing/2014/main" id="{286BB1E1-A4F0-40DD-A84C-2DB26AAB77E8}"/>
              </a:ext>
            </a:extLst>
          </p:cNvPr>
          <p:cNvSpPr/>
          <p:nvPr/>
        </p:nvSpPr>
        <p:spPr>
          <a:xfrm>
            <a:off x="2940792" y="4258279"/>
            <a:ext cx="5816738" cy="673609"/>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a:lnSpc>
                <a:spcPct val="115000"/>
              </a:lnSpc>
            </a:pPr>
            <a:r>
              <a:rPr lang="en-GB" sz="1600" b="1" dirty="0">
                <a:solidFill>
                  <a:schemeClr val="bg1"/>
                </a:solidFill>
                <a:latin typeface="Calibri" panose="020F0502020204030204" pitchFamily="34" charset="0"/>
                <a:ea typeface="Times New Roman"/>
                <a:cs typeface="Calibri" panose="020F0502020204030204" pitchFamily="34" charset="0"/>
              </a:rPr>
              <a:t>We will maximise the advantages for UK industry from the global shift to clean growth</a:t>
            </a:r>
          </a:p>
        </p:txBody>
      </p:sp>
      <p:sp>
        <p:nvSpPr>
          <p:cNvPr id="33" name="Text Box 2">
            <a:extLst>
              <a:ext uri="{FF2B5EF4-FFF2-40B4-BE49-F238E27FC236}">
                <a16:creationId xmlns:a16="http://schemas.microsoft.com/office/drawing/2014/main" id="{C2CE8BE8-9D73-4CA3-AF77-E7C08DC13DDB}"/>
              </a:ext>
            </a:extLst>
          </p:cNvPr>
          <p:cNvSpPr txBox="1">
            <a:spLocks noChangeArrowheads="1"/>
          </p:cNvSpPr>
          <p:nvPr/>
        </p:nvSpPr>
        <p:spPr bwMode="auto">
          <a:xfrm>
            <a:off x="2938091" y="1983787"/>
            <a:ext cx="5816738" cy="410329"/>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a:lnSpc>
                <a:spcPct val="115000"/>
              </a:lnSpc>
            </a:pPr>
            <a:r>
              <a:rPr lang="en-GB" sz="1600" b="1" dirty="0">
                <a:solidFill>
                  <a:schemeClr val="bg1"/>
                </a:solidFill>
                <a:latin typeface="Calibri" panose="020F0502020204030204" pitchFamily="34" charset="0"/>
                <a:ea typeface="Times New Roman"/>
                <a:cs typeface="Calibri" panose="020F0502020204030204" pitchFamily="34" charset="0"/>
              </a:rPr>
              <a:t>We will put the UK at the forefront of the artificial intelligence (AI) and data revolution</a:t>
            </a:r>
          </a:p>
        </p:txBody>
      </p:sp>
      <p:sp>
        <p:nvSpPr>
          <p:cNvPr id="41" name="Text Box 2">
            <a:extLst>
              <a:ext uri="{FF2B5EF4-FFF2-40B4-BE49-F238E27FC236}">
                <a16:creationId xmlns:a16="http://schemas.microsoft.com/office/drawing/2014/main" id="{C5A2D85F-176D-47F6-90DD-D98277A2F575}"/>
              </a:ext>
            </a:extLst>
          </p:cNvPr>
          <p:cNvSpPr txBox="1">
            <a:spLocks noChangeArrowheads="1"/>
          </p:cNvSpPr>
          <p:nvPr/>
        </p:nvSpPr>
        <p:spPr bwMode="auto">
          <a:xfrm>
            <a:off x="2940792" y="5440712"/>
            <a:ext cx="5377047" cy="472388"/>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a:lnSpc>
                <a:spcPct val="115000"/>
              </a:lnSpc>
              <a:spcAft>
                <a:spcPts val="748"/>
              </a:spcAft>
            </a:pPr>
            <a:r>
              <a:rPr lang="en-GB" sz="1600" b="1" dirty="0">
                <a:solidFill>
                  <a:schemeClr val="bg1"/>
                </a:solidFill>
                <a:latin typeface="Calibri" panose="020F0502020204030204" pitchFamily="34" charset="0"/>
                <a:ea typeface="Times New Roman"/>
                <a:cs typeface="Calibri" panose="020F0502020204030204" pitchFamily="34" charset="0"/>
              </a:rPr>
              <a:t>We will become a world leader in the way people, goods and services move</a:t>
            </a:r>
          </a:p>
        </p:txBody>
      </p:sp>
      <p:sp>
        <p:nvSpPr>
          <p:cNvPr id="42" name="Text Box 2">
            <a:extLst>
              <a:ext uri="{FF2B5EF4-FFF2-40B4-BE49-F238E27FC236}">
                <a16:creationId xmlns:a16="http://schemas.microsoft.com/office/drawing/2014/main" id="{DC00C306-2300-41EB-8BE4-3C7093B5D299}"/>
              </a:ext>
            </a:extLst>
          </p:cNvPr>
          <p:cNvSpPr txBox="1">
            <a:spLocks noChangeArrowheads="1"/>
          </p:cNvSpPr>
          <p:nvPr/>
        </p:nvSpPr>
        <p:spPr bwMode="auto">
          <a:xfrm>
            <a:off x="2940792" y="3142403"/>
            <a:ext cx="5816738" cy="622745"/>
          </a:xfrm>
          <a:prstGeom prst="rect">
            <a:avLst/>
          </a:prstGeom>
          <a:solidFill>
            <a:schemeClr val="tx2"/>
          </a:solidFill>
          <a:ln w="9525">
            <a:noFill/>
            <a:miter lim="800000"/>
            <a:headEnd/>
            <a:tailEnd/>
          </a:ln>
        </p:spPr>
        <p:txBody>
          <a:bodyPr rot="0" vert="horz" wrap="square" lIns="91440" tIns="45720" rIns="91440" bIns="45720" anchor="t" anchorCtr="0">
            <a:noAutofit/>
          </a:bodyPr>
          <a:lstStyle/>
          <a:p>
            <a:pPr>
              <a:lnSpc>
                <a:spcPct val="115000"/>
              </a:lnSpc>
              <a:spcAft>
                <a:spcPts val="748"/>
              </a:spcAft>
            </a:pPr>
            <a:r>
              <a:rPr lang="en-GB" sz="1600" b="1" dirty="0">
                <a:solidFill>
                  <a:schemeClr val="bg1"/>
                </a:solidFill>
                <a:latin typeface="Calibri" panose="020F0502020204030204" pitchFamily="34" charset="0"/>
                <a:ea typeface="Times New Roman"/>
                <a:cs typeface="Calibri" panose="020F0502020204030204" pitchFamily="34" charset="0"/>
              </a:rPr>
              <a:t>We will harness the power of innovation to help meet the needs of an ageing society</a:t>
            </a:r>
            <a:endParaRPr lang="en-GB" sz="1600" b="1" dirty="0">
              <a:solidFill>
                <a:schemeClr val="bg1"/>
              </a:solidFill>
              <a:latin typeface="Calibri" panose="020F0502020204030204" pitchFamily="34" charset="0"/>
              <a:ea typeface="Calibri"/>
              <a:cs typeface="Calibri" panose="020F0502020204030204" pitchFamily="34" charset="0"/>
            </a:endParaRPr>
          </a:p>
        </p:txBody>
      </p:sp>
      <p:grpSp>
        <p:nvGrpSpPr>
          <p:cNvPr id="6" name="Group 5">
            <a:extLst>
              <a:ext uri="{FF2B5EF4-FFF2-40B4-BE49-F238E27FC236}">
                <a16:creationId xmlns:a16="http://schemas.microsoft.com/office/drawing/2014/main" id="{AA0DDB89-5E30-4AFE-9AFC-4E99BBCDD4FD}"/>
              </a:ext>
            </a:extLst>
          </p:cNvPr>
          <p:cNvGrpSpPr/>
          <p:nvPr/>
        </p:nvGrpSpPr>
        <p:grpSpPr>
          <a:xfrm>
            <a:off x="1329006" y="1859866"/>
            <a:ext cx="1043342" cy="998059"/>
            <a:chOff x="1333500" y="1863516"/>
            <a:chExt cx="1043342" cy="998059"/>
          </a:xfrm>
          <a:noFill/>
        </p:grpSpPr>
        <p:pic>
          <p:nvPicPr>
            <p:cNvPr id="31" name="Picture 2">
              <a:extLst>
                <a:ext uri="{FF2B5EF4-FFF2-40B4-BE49-F238E27FC236}">
                  <a16:creationId xmlns:a16="http://schemas.microsoft.com/office/drawing/2014/main" id="{A36A2192-41BB-4667-B00A-D01CC6DD4B73}"/>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112" t="15259" r="59059" b="57569"/>
            <a:stretch/>
          </p:blipFill>
          <p:spPr bwMode="auto">
            <a:xfrm>
              <a:off x="1435103" y="1936423"/>
              <a:ext cx="906309" cy="85224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C1F80991-6A83-41C8-9754-3FDBDE922588}"/>
                </a:ext>
              </a:extLst>
            </p:cNvPr>
            <p:cNvSpPr/>
            <p:nvPr/>
          </p:nvSpPr>
          <p:spPr>
            <a:xfrm>
              <a:off x="1333500" y="1863516"/>
              <a:ext cx="1043342" cy="998059"/>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855C6EE3-097B-42FC-961A-3AC456B3D990}"/>
              </a:ext>
            </a:extLst>
          </p:cNvPr>
          <p:cNvGrpSpPr/>
          <p:nvPr/>
        </p:nvGrpSpPr>
        <p:grpSpPr>
          <a:xfrm>
            <a:off x="1333500" y="2954747"/>
            <a:ext cx="1043342" cy="998059"/>
            <a:chOff x="1333500" y="2954747"/>
            <a:chExt cx="1043342" cy="998059"/>
          </a:xfrm>
          <a:noFill/>
        </p:grpSpPr>
        <p:pic>
          <p:nvPicPr>
            <p:cNvPr id="43" name="Picture 2">
              <a:extLst>
                <a:ext uri="{FF2B5EF4-FFF2-40B4-BE49-F238E27FC236}">
                  <a16:creationId xmlns:a16="http://schemas.microsoft.com/office/drawing/2014/main" id="{006D84C1-54FA-4E4B-BEDB-8B254CC6A560}"/>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57621" t="51647" r="16104" b="20351"/>
            <a:stretch/>
          </p:blipFill>
          <p:spPr bwMode="auto">
            <a:xfrm>
              <a:off x="1435103" y="3065283"/>
              <a:ext cx="906309" cy="83970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4" name="Oval 43">
              <a:extLst>
                <a:ext uri="{FF2B5EF4-FFF2-40B4-BE49-F238E27FC236}">
                  <a16:creationId xmlns:a16="http://schemas.microsoft.com/office/drawing/2014/main" id="{46D54251-92FE-499D-9D8C-A40D06F1EEC8}"/>
                </a:ext>
              </a:extLst>
            </p:cNvPr>
            <p:cNvSpPr/>
            <p:nvPr/>
          </p:nvSpPr>
          <p:spPr>
            <a:xfrm>
              <a:off x="1333500" y="2954747"/>
              <a:ext cx="1043342" cy="998059"/>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D0038EB0-C513-4F3D-8CB4-800C8077F0B2}"/>
              </a:ext>
            </a:extLst>
          </p:cNvPr>
          <p:cNvGrpSpPr/>
          <p:nvPr/>
        </p:nvGrpSpPr>
        <p:grpSpPr>
          <a:xfrm>
            <a:off x="1333500" y="4101049"/>
            <a:ext cx="1043342" cy="998059"/>
            <a:chOff x="1333500" y="4101049"/>
            <a:chExt cx="1043342" cy="998059"/>
          </a:xfrm>
          <a:noFill/>
        </p:grpSpPr>
        <p:pic>
          <p:nvPicPr>
            <p:cNvPr id="29" name="Picture 2">
              <a:extLst>
                <a:ext uri="{FF2B5EF4-FFF2-40B4-BE49-F238E27FC236}">
                  <a16:creationId xmlns:a16="http://schemas.microsoft.com/office/drawing/2014/main" id="{788A268A-DFD5-4B54-A10D-7DE8E299801B}"/>
                </a:ext>
              </a:extLst>
            </p:cNvPr>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5919" t="64082" r="64897" b="14943"/>
            <a:stretch/>
          </p:blipFill>
          <p:spPr bwMode="auto">
            <a:xfrm>
              <a:off x="1507083" y="4234049"/>
              <a:ext cx="694850" cy="73550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5" name="Oval 44">
              <a:extLst>
                <a:ext uri="{FF2B5EF4-FFF2-40B4-BE49-F238E27FC236}">
                  <a16:creationId xmlns:a16="http://schemas.microsoft.com/office/drawing/2014/main" id="{42C68A74-155D-4130-9118-CAE8278B60E0}"/>
                </a:ext>
              </a:extLst>
            </p:cNvPr>
            <p:cNvSpPr/>
            <p:nvPr/>
          </p:nvSpPr>
          <p:spPr>
            <a:xfrm>
              <a:off x="1333500" y="4101049"/>
              <a:ext cx="1043342" cy="998059"/>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93E01A03-B838-488B-A539-D51783C4BCE3}"/>
              </a:ext>
            </a:extLst>
          </p:cNvPr>
          <p:cNvGrpSpPr/>
          <p:nvPr/>
        </p:nvGrpSpPr>
        <p:grpSpPr>
          <a:xfrm>
            <a:off x="1333500" y="5210174"/>
            <a:ext cx="1043342" cy="998059"/>
            <a:chOff x="1333500" y="5210174"/>
            <a:chExt cx="1043342" cy="998059"/>
          </a:xfrm>
          <a:noFill/>
        </p:grpSpPr>
        <p:pic>
          <p:nvPicPr>
            <p:cNvPr id="40" name="Picture 2">
              <a:extLst>
                <a:ext uri="{FF2B5EF4-FFF2-40B4-BE49-F238E27FC236}">
                  <a16:creationId xmlns:a16="http://schemas.microsoft.com/office/drawing/2014/main" id="{8101F8EA-CF25-48E4-8578-AC93FEB566CE}"/>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7961" t="17714" r="18239" b="58102"/>
            <a:stretch/>
          </p:blipFill>
          <p:spPr bwMode="auto">
            <a:xfrm>
              <a:off x="1499422" y="5318154"/>
              <a:ext cx="702511" cy="77269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6" name="Oval 45">
              <a:extLst>
                <a:ext uri="{FF2B5EF4-FFF2-40B4-BE49-F238E27FC236}">
                  <a16:creationId xmlns:a16="http://schemas.microsoft.com/office/drawing/2014/main" id="{D02EDEA6-9C98-4725-ACA2-147C11C3F4E6}"/>
                </a:ext>
              </a:extLst>
            </p:cNvPr>
            <p:cNvSpPr/>
            <p:nvPr/>
          </p:nvSpPr>
          <p:spPr>
            <a:xfrm>
              <a:off x="1333500" y="5210174"/>
              <a:ext cx="1043342" cy="998059"/>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060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014776B0-3118-4B8C-B316-524DF70699A1}"/>
              </a:ext>
            </a:extLst>
          </p:cNvPr>
          <p:cNvSpPr txBox="1">
            <a:spLocks/>
          </p:cNvSpPr>
          <p:nvPr/>
        </p:nvSpPr>
        <p:spPr>
          <a:xfrm>
            <a:off x="488503" y="260648"/>
            <a:ext cx="9215988"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dirty="0"/>
              <a:t>Taking a strategic approach to tackling the Grand Challenges</a:t>
            </a:r>
          </a:p>
        </p:txBody>
      </p:sp>
      <p:sp>
        <p:nvSpPr>
          <p:cNvPr id="43" name="Rectangle 42">
            <a:extLst>
              <a:ext uri="{FF2B5EF4-FFF2-40B4-BE49-F238E27FC236}">
                <a16:creationId xmlns:a16="http://schemas.microsoft.com/office/drawing/2014/main" id="{16496788-FFBD-49C9-901D-903C45BAE192}"/>
              </a:ext>
            </a:extLst>
          </p:cNvPr>
          <p:cNvSpPr/>
          <p:nvPr/>
        </p:nvSpPr>
        <p:spPr>
          <a:xfrm>
            <a:off x="2636887" y="4846659"/>
            <a:ext cx="2121748" cy="1220185"/>
          </a:xfrm>
          <a:prstGeom prst="rect">
            <a:avLst/>
          </a:prstGeom>
          <a:no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GB" sz="1050">
                <a:latin typeface="Calibri" panose="020F0502020204030204" pitchFamily="34" charset="0"/>
                <a:cs typeface="Calibri" panose="020F0502020204030204" pitchFamily="34" charset="0"/>
              </a:rPr>
              <a:t> Ensure that people can enjoy </a:t>
            </a:r>
            <a:r>
              <a:rPr lang="en-GB" sz="1050" b="1">
                <a:latin typeface="Calibri" panose="020F0502020204030204" pitchFamily="34" charset="0"/>
                <a:cs typeface="Calibri" panose="020F0502020204030204" pitchFamily="34" charset="0"/>
              </a:rPr>
              <a:t>at least 5 extra healthy, independent years of life</a:t>
            </a:r>
            <a:r>
              <a:rPr lang="en-GB" sz="1050">
                <a:latin typeface="Calibri" panose="020F0502020204030204" pitchFamily="34" charset="0"/>
                <a:cs typeface="Calibri" panose="020F0502020204030204" pitchFamily="34" charset="0"/>
              </a:rPr>
              <a:t> by 2035, while narrowing the gap between the experience of the richest and poorest</a:t>
            </a:r>
          </a:p>
        </p:txBody>
      </p:sp>
      <p:sp>
        <p:nvSpPr>
          <p:cNvPr id="44" name="Rectangle 43">
            <a:extLst>
              <a:ext uri="{FF2B5EF4-FFF2-40B4-BE49-F238E27FC236}">
                <a16:creationId xmlns:a16="http://schemas.microsoft.com/office/drawing/2014/main" id="{E3002A72-F150-4050-AE3E-5B03561E3905}"/>
              </a:ext>
            </a:extLst>
          </p:cNvPr>
          <p:cNvSpPr/>
          <p:nvPr/>
        </p:nvSpPr>
        <p:spPr>
          <a:xfrm>
            <a:off x="7569448" y="4846660"/>
            <a:ext cx="2135043" cy="1220183"/>
          </a:xfrm>
          <a:prstGeom prst="rect">
            <a:avLst/>
          </a:prstGeom>
          <a:noFill/>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r>
              <a:rPr lang="en-GB" sz="1050">
                <a:latin typeface="Calibri" panose="020F0502020204030204" pitchFamily="34" charset="0"/>
                <a:cs typeface="Calibri" panose="020F0502020204030204" pitchFamily="34" charset="0"/>
              </a:rPr>
              <a:t>Put the UK at the forefront of the design and manufacturing of zero emission vehicles, with </a:t>
            </a:r>
            <a:r>
              <a:rPr lang="en-GB" sz="1050" b="1">
                <a:latin typeface="Calibri" panose="020F0502020204030204" pitchFamily="34" charset="0"/>
                <a:cs typeface="Calibri" panose="020F0502020204030204" pitchFamily="34" charset="0"/>
              </a:rPr>
              <a:t>all new cars and vans effectively zero emission by 2040</a:t>
            </a:r>
          </a:p>
        </p:txBody>
      </p:sp>
      <p:sp>
        <p:nvSpPr>
          <p:cNvPr id="46" name="Rectangle 45">
            <a:extLst>
              <a:ext uri="{FF2B5EF4-FFF2-40B4-BE49-F238E27FC236}">
                <a16:creationId xmlns:a16="http://schemas.microsoft.com/office/drawing/2014/main" id="{CD102DE4-3FA4-4A1D-87A3-B27EC6DC2D99}"/>
              </a:ext>
            </a:extLst>
          </p:cNvPr>
          <p:cNvSpPr/>
          <p:nvPr/>
        </p:nvSpPr>
        <p:spPr>
          <a:xfrm>
            <a:off x="346018" y="4839677"/>
            <a:ext cx="2121749" cy="1220185"/>
          </a:xfrm>
          <a:prstGeom prst="rect">
            <a:avLst/>
          </a:prstGeom>
          <a:noFill/>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fontAlgn="base"/>
            <a:r>
              <a:rPr lang="en-GB" sz="1050">
                <a:latin typeface="Calibri" panose="020F0502020204030204" pitchFamily="34" charset="0"/>
                <a:cs typeface="Calibri" panose="020F0502020204030204" pitchFamily="34" charset="0"/>
              </a:rPr>
              <a:t> Use data, Artificial Intelligence and innovation to </a:t>
            </a:r>
            <a:r>
              <a:rPr lang="en-GB" sz="1050" b="1">
                <a:latin typeface="Calibri" panose="020F0502020204030204" pitchFamily="34" charset="0"/>
                <a:cs typeface="Calibri" panose="020F0502020204030204" pitchFamily="34" charset="0"/>
              </a:rPr>
              <a:t>transform the prevention, early diagnosis and treatment of chronic diseases by 2030</a:t>
            </a:r>
          </a:p>
        </p:txBody>
      </p:sp>
      <p:sp>
        <p:nvSpPr>
          <p:cNvPr id="50" name="Rectangle 49">
            <a:extLst>
              <a:ext uri="{FF2B5EF4-FFF2-40B4-BE49-F238E27FC236}">
                <a16:creationId xmlns:a16="http://schemas.microsoft.com/office/drawing/2014/main" id="{8413BF8F-7567-4316-BE5D-B53F44796FA9}"/>
              </a:ext>
            </a:extLst>
          </p:cNvPr>
          <p:cNvSpPr/>
          <p:nvPr/>
        </p:nvSpPr>
        <p:spPr>
          <a:xfrm>
            <a:off x="5016397" y="4846658"/>
            <a:ext cx="2295289" cy="1220185"/>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fontAlgn="base"/>
            <a:r>
              <a:rPr lang="en-GB" sz="1050">
                <a:latin typeface="Calibri" panose="020F0502020204030204" pitchFamily="34" charset="0"/>
                <a:cs typeface="Calibri" panose="020F0502020204030204" pitchFamily="34" charset="0"/>
              </a:rPr>
              <a:t>At least </a:t>
            </a:r>
            <a:r>
              <a:rPr lang="en-GB" sz="1050" b="1">
                <a:latin typeface="Calibri" panose="020F0502020204030204" pitchFamily="34" charset="0"/>
                <a:cs typeface="Calibri" panose="020F0502020204030204" pitchFamily="34" charset="0"/>
              </a:rPr>
              <a:t>halve the energy use of new buildings by 2030</a:t>
            </a:r>
          </a:p>
          <a:p>
            <a:pPr algn="ctr" fontAlgn="base"/>
            <a:endParaRPr lang="en-GB" sz="1050" b="1">
              <a:latin typeface="Calibri" panose="020F0502020204030204" pitchFamily="34" charset="0"/>
              <a:cs typeface="Calibri" panose="020F0502020204030204" pitchFamily="34" charset="0"/>
            </a:endParaRPr>
          </a:p>
          <a:p>
            <a:pPr algn="ctr"/>
            <a:r>
              <a:rPr lang="en-GB" sz="1050">
                <a:latin typeface="Calibri" panose="020F0502020204030204" pitchFamily="34" charset="0"/>
                <a:cs typeface="Calibri" panose="020F0502020204030204" pitchFamily="34" charset="0"/>
              </a:rPr>
              <a:t>Establish the world’s </a:t>
            </a:r>
            <a:r>
              <a:rPr lang="en-GB" sz="1050" b="1">
                <a:latin typeface="Calibri" panose="020F0502020204030204" pitchFamily="34" charset="0"/>
                <a:cs typeface="Calibri" panose="020F0502020204030204" pitchFamily="34" charset="0"/>
              </a:rPr>
              <a:t>first net-zero carbon industrial cluster by 2040 </a:t>
            </a:r>
            <a:r>
              <a:rPr lang="en-GB" sz="1050">
                <a:latin typeface="Calibri" panose="020F0502020204030204" pitchFamily="34" charset="0"/>
                <a:cs typeface="Calibri" panose="020F0502020204030204" pitchFamily="34" charset="0"/>
              </a:rPr>
              <a:t>and at least 1 low-carbon cluster by 2030</a:t>
            </a:r>
          </a:p>
        </p:txBody>
      </p:sp>
      <p:sp>
        <p:nvSpPr>
          <p:cNvPr id="6" name="Oval 5">
            <a:extLst>
              <a:ext uri="{FF2B5EF4-FFF2-40B4-BE49-F238E27FC236}">
                <a16:creationId xmlns:a16="http://schemas.microsoft.com/office/drawing/2014/main" id="{D0F11012-66A8-4FED-897C-D0F5FB1ED3AC}"/>
              </a:ext>
            </a:extLst>
          </p:cNvPr>
          <p:cNvSpPr/>
          <p:nvPr/>
        </p:nvSpPr>
        <p:spPr>
          <a:xfrm>
            <a:off x="974279" y="2033179"/>
            <a:ext cx="1711771" cy="165735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400" b="1" dirty="0">
                <a:solidFill>
                  <a:schemeClr val="tx1"/>
                </a:solidFill>
                <a:latin typeface="Calibri" panose="020F0502020204030204" pitchFamily="34" charset="0"/>
                <a:cs typeface="Calibri" panose="020F0502020204030204" pitchFamily="34" charset="0"/>
              </a:rPr>
              <a:t>Grand Challenge approach</a:t>
            </a:r>
            <a:endParaRPr lang="en-US" sz="1400" b="1" dirty="0">
              <a:solidFill>
                <a:schemeClr val="tx1"/>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ECF6BC90-D58F-454D-8659-4AB9D13D866F}"/>
              </a:ext>
            </a:extLst>
          </p:cNvPr>
          <p:cNvSpPr/>
          <p:nvPr/>
        </p:nvSpPr>
        <p:spPr>
          <a:xfrm>
            <a:off x="3401217" y="1323975"/>
            <a:ext cx="5409408" cy="576065"/>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Calibri" panose="020F0502020204030204" pitchFamily="34" charset="0"/>
                <a:cs typeface="Calibri" panose="020F0502020204030204" pitchFamily="34" charset="0"/>
              </a:rPr>
              <a:t>Building on existing strengths and developing new strengths in emerging sectors</a:t>
            </a:r>
            <a:endParaRPr lang="en-GB" sz="1400" b="1" dirty="0">
              <a:solidFill>
                <a:schemeClr val="bg1"/>
              </a:solidFill>
            </a:endParaRPr>
          </a:p>
        </p:txBody>
      </p:sp>
      <p:sp>
        <p:nvSpPr>
          <p:cNvPr id="29" name="Rectangle: Rounded Corners 28">
            <a:extLst>
              <a:ext uri="{FF2B5EF4-FFF2-40B4-BE49-F238E27FC236}">
                <a16:creationId xmlns:a16="http://schemas.microsoft.com/office/drawing/2014/main" id="{FC50B74C-369F-4254-A281-A31E8CB41200}"/>
              </a:ext>
            </a:extLst>
          </p:cNvPr>
          <p:cNvSpPr/>
          <p:nvPr/>
        </p:nvSpPr>
        <p:spPr>
          <a:xfrm>
            <a:off x="3401217" y="2094982"/>
            <a:ext cx="5409408" cy="576065"/>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Calibri" panose="020F0502020204030204" pitchFamily="34" charset="0"/>
                <a:cs typeface="Calibri" panose="020F0502020204030204" pitchFamily="34" charset="0"/>
              </a:rPr>
              <a:t>Working together with business, academia and civil society​</a:t>
            </a:r>
          </a:p>
        </p:txBody>
      </p:sp>
      <p:sp>
        <p:nvSpPr>
          <p:cNvPr id="30" name="Rectangle: Rounded Corners 29">
            <a:extLst>
              <a:ext uri="{FF2B5EF4-FFF2-40B4-BE49-F238E27FC236}">
                <a16:creationId xmlns:a16="http://schemas.microsoft.com/office/drawing/2014/main" id="{95A43488-7449-4D16-A0B2-74CCE3B6E4B5}"/>
              </a:ext>
            </a:extLst>
          </p:cNvPr>
          <p:cNvSpPr/>
          <p:nvPr/>
        </p:nvSpPr>
        <p:spPr>
          <a:xfrm>
            <a:off x="3401217" y="2937951"/>
            <a:ext cx="5409408" cy="576065"/>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Calibri" panose="020F0502020204030204" pitchFamily="34" charset="0"/>
                <a:cs typeface="Calibri" panose="020F0502020204030204" pitchFamily="34" charset="0"/>
              </a:rPr>
              <a:t>Mobilising all levers of government including spending, regulation, taxation, procurement, Sector Deals and international policy</a:t>
            </a:r>
          </a:p>
        </p:txBody>
      </p:sp>
      <p:sp>
        <p:nvSpPr>
          <p:cNvPr id="31" name="Rectangle: Rounded Corners 30">
            <a:extLst>
              <a:ext uri="{FF2B5EF4-FFF2-40B4-BE49-F238E27FC236}">
                <a16:creationId xmlns:a16="http://schemas.microsoft.com/office/drawing/2014/main" id="{D96FE6F6-700F-4F71-A533-F5CB2BED9046}"/>
              </a:ext>
            </a:extLst>
          </p:cNvPr>
          <p:cNvSpPr/>
          <p:nvPr/>
        </p:nvSpPr>
        <p:spPr>
          <a:xfrm>
            <a:off x="3401217" y="3823251"/>
            <a:ext cx="5409408" cy="576065"/>
          </a:xfrm>
          <a:prstGeom prst="round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400" b="1" dirty="0">
                <a:solidFill>
                  <a:schemeClr val="bg1"/>
                </a:solidFill>
                <a:latin typeface="Calibri" panose="020F0502020204030204" pitchFamily="34" charset="0"/>
                <a:cs typeface="Calibri" panose="020F0502020204030204" pitchFamily="34" charset="0"/>
              </a:rPr>
              <a:t>Using missions to address achieve specific goals within these Grand Challenges​</a:t>
            </a:r>
          </a:p>
        </p:txBody>
      </p:sp>
      <p:sp>
        <p:nvSpPr>
          <p:cNvPr id="10" name="TextBox 9">
            <a:extLst>
              <a:ext uri="{FF2B5EF4-FFF2-40B4-BE49-F238E27FC236}">
                <a16:creationId xmlns:a16="http://schemas.microsoft.com/office/drawing/2014/main" id="{87F3FC37-0C7F-4ED9-8E1E-839A3E7D7D1E}"/>
              </a:ext>
            </a:extLst>
          </p:cNvPr>
          <p:cNvSpPr txBox="1"/>
          <p:nvPr/>
        </p:nvSpPr>
        <p:spPr>
          <a:xfrm>
            <a:off x="346018" y="4417132"/>
            <a:ext cx="1892357"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Missions:</a:t>
            </a:r>
          </a:p>
        </p:txBody>
      </p:sp>
      <p:cxnSp>
        <p:nvCxnSpPr>
          <p:cNvPr id="12" name="Connector: Elbow 11">
            <a:extLst>
              <a:ext uri="{FF2B5EF4-FFF2-40B4-BE49-F238E27FC236}">
                <a16:creationId xmlns:a16="http://schemas.microsoft.com/office/drawing/2014/main" id="{C66DE696-E86C-459A-A554-2E9D78B969CA}"/>
              </a:ext>
            </a:extLst>
          </p:cNvPr>
          <p:cNvCxnSpPr>
            <a:cxnSpLocks/>
            <a:stCxn id="6" idx="6"/>
            <a:endCxn id="7" idx="1"/>
          </p:cNvCxnSpPr>
          <p:nvPr/>
        </p:nvCxnSpPr>
        <p:spPr>
          <a:xfrm flipV="1">
            <a:off x="2686050" y="1612008"/>
            <a:ext cx="715167" cy="1249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A33A4EC-409A-4743-A7F5-F1EA334AAD4D}"/>
              </a:ext>
            </a:extLst>
          </p:cNvPr>
          <p:cNvCxnSpPr>
            <a:cxnSpLocks/>
            <a:stCxn id="6" idx="6"/>
            <a:endCxn id="29" idx="1"/>
          </p:cNvCxnSpPr>
          <p:nvPr/>
        </p:nvCxnSpPr>
        <p:spPr>
          <a:xfrm flipV="1">
            <a:off x="2686050" y="2383015"/>
            <a:ext cx="715167" cy="478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B2A956C8-5250-4D54-BEA6-1E6EE62D6385}"/>
              </a:ext>
            </a:extLst>
          </p:cNvPr>
          <p:cNvCxnSpPr>
            <a:cxnSpLocks/>
            <a:stCxn id="6" idx="6"/>
            <a:endCxn id="30" idx="1"/>
          </p:cNvCxnSpPr>
          <p:nvPr/>
        </p:nvCxnSpPr>
        <p:spPr>
          <a:xfrm>
            <a:off x="2686050" y="2861854"/>
            <a:ext cx="715167" cy="3641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350AADC-3185-4D20-865B-43FAD6BDFC1B}"/>
              </a:ext>
            </a:extLst>
          </p:cNvPr>
          <p:cNvCxnSpPr>
            <a:cxnSpLocks/>
            <a:stCxn id="6" idx="6"/>
            <a:endCxn id="31" idx="1"/>
          </p:cNvCxnSpPr>
          <p:nvPr/>
        </p:nvCxnSpPr>
        <p:spPr>
          <a:xfrm>
            <a:off x="2686050" y="2861854"/>
            <a:ext cx="715167" cy="12494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23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A2A3BB-0F70-4850-99EF-8A3B4981C7A3}"/>
              </a:ext>
            </a:extLst>
          </p:cNvPr>
          <p:cNvSpPr/>
          <p:nvPr/>
        </p:nvSpPr>
        <p:spPr>
          <a:xfrm>
            <a:off x="2068867" y="2623975"/>
            <a:ext cx="7059960" cy="911269"/>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571511">
              <a:lnSpc>
                <a:spcPct val="90000"/>
              </a:lnSpc>
              <a:spcBef>
                <a:spcPct val="0"/>
              </a:spcBef>
              <a:spcAft>
                <a:spcPct val="15000"/>
              </a:spcAft>
            </a:pPr>
            <a:r>
              <a:rPr lang="en-GB" sz="1100" b="1" dirty="0">
                <a:solidFill>
                  <a:schemeClr val="tx1"/>
                </a:solidFill>
                <a:latin typeface="Calibri" panose="020F0502020204030204" pitchFamily="34" charset="0"/>
                <a:cs typeface="Calibri" panose="020F0502020204030204" pitchFamily="34" charset="0"/>
              </a:rPr>
              <a:t>Partnerships and Engagement </a:t>
            </a:r>
            <a:endParaRPr lang="en-GB" sz="1100" dirty="0">
              <a:solidFill>
                <a:schemeClr val="tx1"/>
              </a:solidFill>
              <a:latin typeface="Calibri" panose="020F0502020204030204" pitchFamily="34" charset="0"/>
              <a:cs typeface="Calibri" panose="020F0502020204030204" pitchFamily="34" charset="0"/>
            </a:endParaRPr>
          </a:p>
          <a:p>
            <a:pPr marL="204111" lvl="1" indent="-204111">
              <a:lnSpc>
                <a:spcPct val="90000"/>
              </a:lnSpc>
              <a:spcBef>
                <a:spcPct val="0"/>
              </a:spcBef>
              <a:spcAft>
                <a:spcPct val="15000"/>
              </a:spcAft>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Resolution Foundation Events</a:t>
            </a:r>
          </a:p>
          <a:p>
            <a:pPr marL="204111" lvl="1" indent="-204111">
              <a:lnSpc>
                <a:spcPct val="90000"/>
              </a:lnSpc>
              <a:spcBef>
                <a:spcPct val="0"/>
              </a:spcBef>
              <a:spcAft>
                <a:spcPct val="15000"/>
              </a:spcAft>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The PM’s Council for Science and Technology</a:t>
            </a:r>
          </a:p>
          <a:p>
            <a:pPr marL="204111" lvl="1" indent="-204111">
              <a:lnSpc>
                <a:spcPct val="90000"/>
              </a:lnSpc>
              <a:spcBef>
                <a:spcPct val="0"/>
              </a:spcBef>
              <a:spcAft>
                <a:spcPct val="15000"/>
              </a:spcAft>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Grand Challenge Summit (Manchester University)</a:t>
            </a:r>
          </a:p>
          <a:p>
            <a:pPr marL="204111" lvl="1" indent="-204111">
              <a:lnSpc>
                <a:spcPct val="90000"/>
              </a:lnSpc>
              <a:spcBef>
                <a:spcPct val="0"/>
              </a:spcBef>
              <a:spcAft>
                <a:spcPct val="15000"/>
              </a:spcAft>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International events (including PM at Bloomberg) </a:t>
            </a:r>
          </a:p>
        </p:txBody>
      </p:sp>
      <p:sp>
        <p:nvSpPr>
          <p:cNvPr id="33" name="Title 3">
            <a:extLst>
              <a:ext uri="{FF2B5EF4-FFF2-40B4-BE49-F238E27FC236}">
                <a16:creationId xmlns:a16="http://schemas.microsoft.com/office/drawing/2014/main" id="{F85A729A-DBAD-4AB1-993F-04A92EF707BA}"/>
              </a:ext>
            </a:extLst>
          </p:cNvPr>
          <p:cNvSpPr>
            <a:spLocks noGrp="1"/>
          </p:cNvSpPr>
          <p:nvPr>
            <p:ph type="title"/>
          </p:nvPr>
        </p:nvSpPr>
        <p:spPr>
          <a:xfrm>
            <a:off x="452021" y="331665"/>
            <a:ext cx="8462010" cy="432805"/>
          </a:xfrm>
        </p:spPr>
        <p:txBody>
          <a:bodyPr/>
          <a:lstStyle/>
          <a:p>
            <a:r>
              <a:rPr lang="en-GB" dirty="0">
                <a:latin typeface="+mn-lt"/>
                <a:cs typeface="Calibri"/>
              </a:rPr>
              <a:t>Momentum is building around the Grand Challenges</a:t>
            </a:r>
            <a:endParaRPr lang="en-GB" dirty="0">
              <a:latin typeface="+mn-lt"/>
              <a:cs typeface="Calibri" panose="020F0502020204030204" pitchFamily="34" charset="0"/>
            </a:endParaRPr>
          </a:p>
        </p:txBody>
      </p:sp>
      <p:sp>
        <p:nvSpPr>
          <p:cNvPr id="18" name="Slide Number Placeholder 1">
            <a:extLst>
              <a:ext uri="{FF2B5EF4-FFF2-40B4-BE49-F238E27FC236}">
                <a16:creationId xmlns:a16="http://schemas.microsoft.com/office/drawing/2014/main" id="{E7835BC0-37E2-432D-B087-D30CAB02C96F}"/>
              </a:ext>
            </a:extLst>
          </p:cNvPr>
          <p:cNvSpPr txBox="1">
            <a:spLocks/>
          </p:cNvSpPr>
          <p:nvPr/>
        </p:nvSpPr>
        <p:spPr>
          <a:xfrm>
            <a:off x="9203613" y="6491922"/>
            <a:ext cx="285537" cy="273844"/>
          </a:xfrm>
          <a:prstGeom prst="rect">
            <a:avLst/>
          </a:prstGeom>
        </p:spPr>
        <p:txBody>
          <a:bodyPr/>
          <a:lstStyle>
            <a:defPPr>
              <a:defRPr lang="en-US"/>
            </a:defPPr>
            <a:lvl1pPr marL="0" algn="l" defTabSz="1279698" rtl="0" eaLnBrk="1" latinLnBrk="0" hangingPunct="1">
              <a:defRPr sz="2500" kern="1200">
                <a:solidFill>
                  <a:schemeClr val="tx1"/>
                </a:solidFill>
                <a:latin typeface="+mn-lt"/>
                <a:ea typeface="+mn-ea"/>
                <a:cs typeface="+mn-cs"/>
              </a:defRPr>
            </a:lvl1pPr>
            <a:lvl2pPr marL="639849" algn="l" defTabSz="1279698" rtl="0" eaLnBrk="1" latinLnBrk="0" hangingPunct="1">
              <a:defRPr sz="2500" kern="1200">
                <a:solidFill>
                  <a:schemeClr val="tx1"/>
                </a:solidFill>
                <a:latin typeface="+mn-lt"/>
                <a:ea typeface="+mn-ea"/>
                <a:cs typeface="+mn-cs"/>
              </a:defRPr>
            </a:lvl2pPr>
            <a:lvl3pPr marL="1279698" algn="l" defTabSz="1279698" rtl="0" eaLnBrk="1" latinLnBrk="0" hangingPunct="1">
              <a:defRPr sz="2500" kern="1200">
                <a:solidFill>
                  <a:schemeClr val="tx1"/>
                </a:solidFill>
                <a:latin typeface="+mn-lt"/>
                <a:ea typeface="+mn-ea"/>
                <a:cs typeface="+mn-cs"/>
              </a:defRPr>
            </a:lvl3pPr>
            <a:lvl4pPr marL="1919547" algn="l" defTabSz="1279698" rtl="0" eaLnBrk="1" latinLnBrk="0" hangingPunct="1">
              <a:defRPr sz="2500" kern="1200">
                <a:solidFill>
                  <a:schemeClr val="tx1"/>
                </a:solidFill>
                <a:latin typeface="+mn-lt"/>
                <a:ea typeface="+mn-ea"/>
                <a:cs typeface="+mn-cs"/>
              </a:defRPr>
            </a:lvl4pPr>
            <a:lvl5pPr marL="2559397" algn="l" defTabSz="1279698" rtl="0" eaLnBrk="1" latinLnBrk="0" hangingPunct="1">
              <a:defRPr sz="2500" kern="1200">
                <a:solidFill>
                  <a:schemeClr val="tx1"/>
                </a:solidFill>
                <a:latin typeface="+mn-lt"/>
                <a:ea typeface="+mn-ea"/>
                <a:cs typeface="+mn-cs"/>
              </a:defRPr>
            </a:lvl5pPr>
            <a:lvl6pPr marL="3199246" algn="l" defTabSz="1279698" rtl="0" eaLnBrk="1" latinLnBrk="0" hangingPunct="1">
              <a:defRPr sz="2500" kern="1200">
                <a:solidFill>
                  <a:schemeClr val="tx1"/>
                </a:solidFill>
                <a:latin typeface="+mn-lt"/>
                <a:ea typeface="+mn-ea"/>
                <a:cs typeface="+mn-cs"/>
              </a:defRPr>
            </a:lvl6pPr>
            <a:lvl7pPr marL="3839098" algn="l" defTabSz="1279698" rtl="0" eaLnBrk="1" latinLnBrk="0" hangingPunct="1">
              <a:defRPr sz="2500" kern="1200">
                <a:solidFill>
                  <a:schemeClr val="tx1"/>
                </a:solidFill>
                <a:latin typeface="+mn-lt"/>
                <a:ea typeface="+mn-ea"/>
                <a:cs typeface="+mn-cs"/>
              </a:defRPr>
            </a:lvl7pPr>
            <a:lvl8pPr marL="4478947" algn="l" defTabSz="1279698" rtl="0" eaLnBrk="1" latinLnBrk="0" hangingPunct="1">
              <a:defRPr sz="2500" kern="1200">
                <a:solidFill>
                  <a:schemeClr val="tx1"/>
                </a:solidFill>
                <a:latin typeface="+mn-lt"/>
                <a:ea typeface="+mn-ea"/>
                <a:cs typeface="+mn-cs"/>
              </a:defRPr>
            </a:lvl8pPr>
            <a:lvl9pPr marL="5118796" algn="l" defTabSz="1279698" rtl="0" eaLnBrk="1" latinLnBrk="0" hangingPunct="1">
              <a:defRPr sz="2500" kern="1200">
                <a:solidFill>
                  <a:schemeClr val="tx1"/>
                </a:solidFill>
                <a:latin typeface="+mn-lt"/>
                <a:ea typeface="+mn-ea"/>
                <a:cs typeface="+mn-cs"/>
              </a:defRPr>
            </a:lvl9pPr>
          </a:lstStyle>
          <a:p>
            <a:pPr defTabSz="718289">
              <a:defRPr/>
            </a:pPr>
            <a:fld id="{ADF1D054-0786-41F4-9C30-2B15BF2C4EA7}" type="slidenum">
              <a:rPr lang="en-GB" sz="900">
                <a:solidFill>
                  <a:schemeClr val="bg1"/>
                </a:solidFill>
                <a:latin typeface="Calibri" panose="020F0502020204030204" pitchFamily="34" charset="0"/>
                <a:cs typeface="Calibri" panose="020F0502020204030204" pitchFamily="34" charset="0"/>
              </a:rPr>
              <a:pPr defTabSz="718289">
                <a:defRPr/>
              </a:pPr>
              <a:t>4</a:t>
            </a:fld>
            <a:endParaRPr lang="en-GB" sz="90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B6F3CF13-FE7F-4C0A-8675-52AB3AD7D48B}"/>
              </a:ext>
            </a:extLst>
          </p:cNvPr>
          <p:cNvSpPr/>
          <p:nvPr/>
        </p:nvSpPr>
        <p:spPr>
          <a:xfrm>
            <a:off x="2091870" y="3777727"/>
            <a:ext cx="7027207" cy="857249"/>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43" b="1" dirty="0">
                <a:solidFill>
                  <a:srgbClr val="002547"/>
                </a:solidFill>
                <a:latin typeface="Calibri" panose="020F0502020204030204" pitchFamily="34" charset="0"/>
                <a:cs typeface="Calibri" panose="020F0502020204030204" pitchFamily="34" charset="0"/>
              </a:rPr>
              <a:t>Securing business investment </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International Business Festival (Liverpool)</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£2.3bn at London Tech Week</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£500m at the global Zero Emission Vehicle summit (Birmingham)</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65 company commitments during the first Green GB Week </a:t>
            </a:r>
          </a:p>
        </p:txBody>
      </p:sp>
      <p:sp>
        <p:nvSpPr>
          <p:cNvPr id="9" name="Rectangle 8">
            <a:extLst>
              <a:ext uri="{FF2B5EF4-FFF2-40B4-BE49-F238E27FC236}">
                <a16:creationId xmlns:a16="http://schemas.microsoft.com/office/drawing/2014/main" id="{C691E0EA-C285-4037-9455-1AE6B8E5831E}"/>
              </a:ext>
            </a:extLst>
          </p:cNvPr>
          <p:cNvSpPr/>
          <p:nvPr/>
        </p:nvSpPr>
        <p:spPr>
          <a:xfrm>
            <a:off x="2100002" y="4889067"/>
            <a:ext cx="7057400" cy="911269"/>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43" b="1" dirty="0">
                <a:solidFill>
                  <a:srgbClr val="002547"/>
                </a:solidFill>
                <a:latin typeface="Calibri" panose="020F0502020204030204" pitchFamily="34" charset="0"/>
                <a:cs typeface="Calibri" panose="020F0502020204030204" pitchFamily="34" charset="0"/>
              </a:rPr>
              <a:t>Establishing international reputation</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New partnerships with Japan, USA and Nordics</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Influencing multilateral fora including G7 and UNGA</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Grand Challenges prioritised within the UK Export Strategy and by new Trade Commissioners</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Key part of the Global Britain narrative</a:t>
            </a:r>
          </a:p>
        </p:txBody>
      </p:sp>
      <p:sp>
        <p:nvSpPr>
          <p:cNvPr id="10" name="Rectangle 9">
            <a:extLst>
              <a:ext uri="{FF2B5EF4-FFF2-40B4-BE49-F238E27FC236}">
                <a16:creationId xmlns:a16="http://schemas.microsoft.com/office/drawing/2014/main" id="{ADA4E8A6-73BA-44A9-98CF-F472E220ADEF}"/>
              </a:ext>
            </a:extLst>
          </p:cNvPr>
          <p:cNvSpPr/>
          <p:nvPr/>
        </p:nvSpPr>
        <p:spPr>
          <a:xfrm>
            <a:off x="2068867" y="1541666"/>
            <a:ext cx="7057400" cy="857249"/>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43" b="1" dirty="0">
                <a:solidFill>
                  <a:srgbClr val="002547"/>
                </a:solidFill>
                <a:latin typeface="Calibri" panose="020F0502020204030204" pitchFamily="34" charset="0"/>
                <a:cs typeface="Calibri" panose="020F0502020204030204" pitchFamily="34" charset="0"/>
              </a:rPr>
              <a:t>Major new policies and new missions</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Five world-leading missions</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Over £2bn R&amp;D funding through the Industrial Strategy Challenge Fund </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Local Industrial Strategies setting Grand Challenges at the heart of future growth</a:t>
            </a:r>
          </a:p>
          <a:p>
            <a:pPr marL="204111" indent="-204111">
              <a:buFont typeface="Arial" panose="020B0604020202020204" pitchFamily="34" charset="0"/>
              <a:buChar char="•"/>
            </a:pPr>
            <a:r>
              <a:rPr lang="en-GB" sz="1143" dirty="0">
                <a:solidFill>
                  <a:srgbClr val="002547"/>
                </a:solidFill>
                <a:latin typeface="Calibri" panose="020F0502020204030204" pitchFamily="34" charset="0"/>
                <a:cs typeface="Calibri" panose="020F0502020204030204" pitchFamily="34" charset="0"/>
              </a:rPr>
              <a:t>Government policy including Prevention Vision, AI and Offshore Sector Deals, Future of Mobility Urban Strategy </a:t>
            </a:r>
          </a:p>
        </p:txBody>
      </p:sp>
      <p:pic>
        <p:nvPicPr>
          <p:cNvPr id="29" name="Picture 28">
            <a:extLst>
              <a:ext uri="{FF2B5EF4-FFF2-40B4-BE49-F238E27FC236}">
                <a16:creationId xmlns:a16="http://schemas.microsoft.com/office/drawing/2014/main" id="{49FDEB8B-5C0C-477B-A9BD-A516A09CE277}"/>
              </a:ext>
            </a:extLst>
          </p:cNvPr>
          <p:cNvPicPr>
            <a:picLocks noChangeAspect="1"/>
          </p:cNvPicPr>
          <p:nvPr/>
        </p:nvPicPr>
        <p:blipFill>
          <a:blip r:embed="rId3"/>
          <a:stretch>
            <a:fillRect/>
          </a:stretch>
        </p:blipFill>
        <p:spPr>
          <a:xfrm>
            <a:off x="395351" y="1541666"/>
            <a:ext cx="1662373" cy="857249"/>
          </a:xfrm>
          <a:prstGeom prst="rect">
            <a:avLst/>
          </a:prstGeom>
        </p:spPr>
      </p:pic>
      <p:pic>
        <p:nvPicPr>
          <p:cNvPr id="1026" name="Picture 2" descr="Image result for green gb week">
            <a:extLst>
              <a:ext uri="{FF2B5EF4-FFF2-40B4-BE49-F238E27FC236}">
                <a16:creationId xmlns:a16="http://schemas.microsoft.com/office/drawing/2014/main" id="{9D885F04-655E-43D8-B077-4AF5175919F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4" r="4744"/>
          <a:stretch/>
        </p:blipFill>
        <p:spPr bwMode="auto">
          <a:xfrm>
            <a:off x="395351" y="3777727"/>
            <a:ext cx="1695126" cy="8572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1AEC6CDB-A544-4952-B504-1622375D791E}"/>
              </a:ext>
            </a:extLst>
          </p:cNvPr>
          <p:cNvPicPr>
            <a:picLocks noChangeAspect="1"/>
          </p:cNvPicPr>
          <p:nvPr/>
        </p:nvPicPr>
        <p:blipFill>
          <a:blip r:embed="rId5"/>
          <a:stretch>
            <a:fillRect/>
          </a:stretch>
        </p:blipFill>
        <p:spPr>
          <a:xfrm>
            <a:off x="415925" y="4906490"/>
            <a:ext cx="1671992" cy="883053"/>
          </a:xfrm>
          <a:prstGeom prst="rect">
            <a:avLst/>
          </a:prstGeom>
        </p:spPr>
      </p:pic>
      <p:pic>
        <p:nvPicPr>
          <p:cNvPr id="32" name="Picture 31">
            <a:extLst>
              <a:ext uri="{FF2B5EF4-FFF2-40B4-BE49-F238E27FC236}">
                <a16:creationId xmlns:a16="http://schemas.microsoft.com/office/drawing/2014/main" id="{708F1607-038F-46A6-8C23-5F4FD340C0DC}"/>
              </a:ext>
            </a:extLst>
          </p:cNvPr>
          <p:cNvPicPr>
            <a:picLocks noChangeAspect="1"/>
          </p:cNvPicPr>
          <p:nvPr/>
        </p:nvPicPr>
        <p:blipFill>
          <a:blip r:embed="rId6"/>
          <a:stretch>
            <a:fillRect/>
          </a:stretch>
        </p:blipFill>
        <p:spPr>
          <a:xfrm>
            <a:off x="395351" y="2623974"/>
            <a:ext cx="1662373" cy="911269"/>
          </a:xfrm>
          <a:prstGeom prst="rect">
            <a:avLst/>
          </a:prstGeom>
        </p:spPr>
      </p:pic>
    </p:spTree>
    <p:extLst>
      <p:ext uri="{BB962C8B-B14F-4D97-AF65-F5344CB8AC3E}">
        <p14:creationId xmlns:p14="http://schemas.microsoft.com/office/powerpoint/2010/main" val="370464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E203-AD5C-4490-9E8F-2670BDD96EA7}"/>
              </a:ext>
            </a:extLst>
          </p:cNvPr>
          <p:cNvSpPr>
            <a:spLocks noGrp="1"/>
          </p:cNvSpPr>
          <p:nvPr>
            <p:ph type="title"/>
          </p:nvPr>
        </p:nvSpPr>
        <p:spPr>
          <a:xfrm>
            <a:off x="476164" y="251355"/>
            <a:ext cx="7332815" cy="576064"/>
          </a:xfrm>
        </p:spPr>
        <p:txBody>
          <a:bodyPr/>
          <a:lstStyle/>
          <a:p>
            <a:r>
              <a:rPr lang="en-GB" dirty="0"/>
              <a:t>Delivering Grand Challenges across the UK</a:t>
            </a:r>
          </a:p>
        </p:txBody>
      </p:sp>
      <p:sp>
        <p:nvSpPr>
          <p:cNvPr id="3" name="Content Placeholder 2">
            <a:extLst>
              <a:ext uri="{FF2B5EF4-FFF2-40B4-BE49-F238E27FC236}">
                <a16:creationId xmlns:a16="http://schemas.microsoft.com/office/drawing/2014/main" id="{4101D8F6-014D-4400-BFDE-52A54F37ECB8}"/>
              </a:ext>
            </a:extLst>
          </p:cNvPr>
          <p:cNvSpPr>
            <a:spLocks noGrp="1"/>
          </p:cNvSpPr>
          <p:nvPr>
            <p:ph idx="1"/>
          </p:nvPr>
        </p:nvSpPr>
        <p:spPr>
          <a:xfrm>
            <a:off x="415925" y="1178868"/>
            <a:ext cx="8805521" cy="576064"/>
          </a:xfrm>
        </p:spPr>
        <p:txBody>
          <a:bodyPr>
            <a:normAutofit fontScale="92500" lnSpcReduction="20000"/>
          </a:bodyPr>
          <a:lstStyle/>
          <a:p>
            <a:pPr marL="0" indent="0">
              <a:buNone/>
            </a:pPr>
            <a:r>
              <a:rPr lang="en-GB" sz="1800" b="1" dirty="0">
                <a:solidFill>
                  <a:schemeClr val="tx2"/>
                </a:solidFill>
                <a:latin typeface="Calibri" panose="020F0502020204030204" pitchFamily="34" charset="0"/>
                <a:cs typeface="Calibri" panose="020F0502020204030204" pitchFamily="34" charset="0"/>
              </a:rPr>
              <a:t>The Grand Challenges need to be delivered on the ground across the UK by building on strengths and assets</a:t>
            </a:r>
          </a:p>
        </p:txBody>
      </p:sp>
      <p:grpSp>
        <p:nvGrpSpPr>
          <p:cNvPr id="4" name="Group 3">
            <a:extLst>
              <a:ext uri="{FF2B5EF4-FFF2-40B4-BE49-F238E27FC236}">
                <a16:creationId xmlns:a16="http://schemas.microsoft.com/office/drawing/2014/main" id="{5C52B1BE-74DA-4225-8CD9-7D32090D09F4}"/>
              </a:ext>
            </a:extLst>
          </p:cNvPr>
          <p:cNvGrpSpPr/>
          <p:nvPr/>
        </p:nvGrpSpPr>
        <p:grpSpPr>
          <a:xfrm>
            <a:off x="5170303" y="1777819"/>
            <a:ext cx="847725" cy="847726"/>
            <a:chOff x="1333500" y="1863516"/>
            <a:chExt cx="1043342" cy="998059"/>
          </a:xfrm>
          <a:noFill/>
        </p:grpSpPr>
        <p:pic>
          <p:nvPicPr>
            <p:cNvPr id="5" name="Picture 2">
              <a:extLst>
                <a:ext uri="{FF2B5EF4-FFF2-40B4-BE49-F238E27FC236}">
                  <a16:creationId xmlns:a16="http://schemas.microsoft.com/office/drawing/2014/main" id="{F656890B-C0E3-4829-A278-E4EAD6693701}"/>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112" t="15259" r="59059" b="57569"/>
            <a:stretch/>
          </p:blipFill>
          <p:spPr bwMode="auto">
            <a:xfrm>
              <a:off x="1435103" y="1936423"/>
              <a:ext cx="906309" cy="852243"/>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2DB6500F-74E4-4215-A00B-F29E5B5E13BB}"/>
                </a:ext>
              </a:extLst>
            </p:cNvPr>
            <p:cNvSpPr/>
            <p:nvPr/>
          </p:nvSpPr>
          <p:spPr>
            <a:xfrm>
              <a:off x="1333500" y="1863516"/>
              <a:ext cx="1043342" cy="9980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81A43AF9-6275-4F71-9F97-F15012AE30E9}"/>
              </a:ext>
            </a:extLst>
          </p:cNvPr>
          <p:cNvGrpSpPr/>
          <p:nvPr/>
        </p:nvGrpSpPr>
        <p:grpSpPr>
          <a:xfrm>
            <a:off x="5141515" y="2938199"/>
            <a:ext cx="847725" cy="847726"/>
            <a:chOff x="1333500" y="2954747"/>
            <a:chExt cx="1043342" cy="998059"/>
          </a:xfrm>
          <a:noFill/>
        </p:grpSpPr>
        <p:pic>
          <p:nvPicPr>
            <p:cNvPr id="8" name="Picture 2">
              <a:extLst>
                <a:ext uri="{FF2B5EF4-FFF2-40B4-BE49-F238E27FC236}">
                  <a16:creationId xmlns:a16="http://schemas.microsoft.com/office/drawing/2014/main" id="{E16B431A-DE4C-48FE-B5D7-52EBE59AE6D5}"/>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57621" t="51647" r="16104" b="20351"/>
            <a:stretch/>
          </p:blipFill>
          <p:spPr bwMode="auto">
            <a:xfrm>
              <a:off x="1435103" y="3065283"/>
              <a:ext cx="906309" cy="839701"/>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5B145481-C8F8-4795-9195-A2AADFA6D8D3}"/>
                </a:ext>
              </a:extLst>
            </p:cNvPr>
            <p:cNvSpPr/>
            <p:nvPr/>
          </p:nvSpPr>
          <p:spPr>
            <a:xfrm>
              <a:off x="1333500" y="2954747"/>
              <a:ext cx="1043342" cy="9980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510E8716-944E-4378-8456-4CE35751A80E}"/>
              </a:ext>
            </a:extLst>
          </p:cNvPr>
          <p:cNvGrpSpPr/>
          <p:nvPr/>
        </p:nvGrpSpPr>
        <p:grpSpPr>
          <a:xfrm>
            <a:off x="5140660" y="4132377"/>
            <a:ext cx="847725" cy="847726"/>
            <a:chOff x="1333500" y="4101049"/>
            <a:chExt cx="1043342" cy="998059"/>
          </a:xfrm>
          <a:noFill/>
        </p:grpSpPr>
        <p:pic>
          <p:nvPicPr>
            <p:cNvPr id="11" name="Picture 2">
              <a:extLst>
                <a:ext uri="{FF2B5EF4-FFF2-40B4-BE49-F238E27FC236}">
                  <a16:creationId xmlns:a16="http://schemas.microsoft.com/office/drawing/2014/main" id="{B3AC2573-930F-46A6-8DC5-6B032FAD2091}"/>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15919" t="64082" r="64897" b="14943"/>
            <a:stretch/>
          </p:blipFill>
          <p:spPr bwMode="auto">
            <a:xfrm>
              <a:off x="1507083" y="4234049"/>
              <a:ext cx="694850" cy="73550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B441A9CC-C413-4141-9BDB-FF5A6F615AFD}"/>
                </a:ext>
              </a:extLst>
            </p:cNvPr>
            <p:cNvSpPr/>
            <p:nvPr/>
          </p:nvSpPr>
          <p:spPr>
            <a:xfrm>
              <a:off x="1333500" y="4101049"/>
              <a:ext cx="1043342" cy="9980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25725CAC-8DD8-487D-A605-46261FCC3C8A}"/>
              </a:ext>
            </a:extLst>
          </p:cNvPr>
          <p:cNvGrpSpPr/>
          <p:nvPr/>
        </p:nvGrpSpPr>
        <p:grpSpPr>
          <a:xfrm>
            <a:off x="5170303" y="5326555"/>
            <a:ext cx="847725" cy="847726"/>
            <a:chOff x="1333500" y="5210174"/>
            <a:chExt cx="1043342" cy="998059"/>
          </a:xfrm>
          <a:noFill/>
        </p:grpSpPr>
        <p:pic>
          <p:nvPicPr>
            <p:cNvPr id="14" name="Picture 2">
              <a:extLst>
                <a:ext uri="{FF2B5EF4-FFF2-40B4-BE49-F238E27FC236}">
                  <a16:creationId xmlns:a16="http://schemas.microsoft.com/office/drawing/2014/main" id="{0F139CA3-16FA-41FB-BF37-C3A37112A813}"/>
                </a:ext>
              </a:extLst>
            </p:cNvPr>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57961" t="17714" r="18239" b="58102"/>
            <a:stretch/>
          </p:blipFill>
          <p:spPr bwMode="auto">
            <a:xfrm>
              <a:off x="1499422" y="5318154"/>
              <a:ext cx="702511" cy="77269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5" name="Oval 14">
              <a:extLst>
                <a:ext uri="{FF2B5EF4-FFF2-40B4-BE49-F238E27FC236}">
                  <a16:creationId xmlns:a16="http://schemas.microsoft.com/office/drawing/2014/main" id="{BC4D4205-9671-40B1-B420-A62FDDC8354E}"/>
                </a:ext>
              </a:extLst>
            </p:cNvPr>
            <p:cNvSpPr/>
            <p:nvPr/>
          </p:nvSpPr>
          <p:spPr>
            <a:xfrm>
              <a:off x="1333500" y="5210174"/>
              <a:ext cx="1043342" cy="998059"/>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831434B1-DF58-4F5C-9550-51B88A1562F0}"/>
              </a:ext>
            </a:extLst>
          </p:cNvPr>
          <p:cNvSpPr txBox="1"/>
          <p:nvPr/>
        </p:nvSpPr>
        <p:spPr>
          <a:xfrm>
            <a:off x="6031680" y="1858941"/>
            <a:ext cx="3554597" cy="830997"/>
          </a:xfrm>
          <a:prstGeom prst="rect">
            <a:avLst/>
          </a:prstGeom>
          <a:noFill/>
        </p:spPr>
        <p:txBody>
          <a:bodyPr wrap="square" rtlCol="0">
            <a:spAutoFit/>
          </a:bodyPr>
          <a:lstStyle/>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AI and Data </a:t>
            </a:r>
            <a:r>
              <a:rPr lang="en-GB" sz="1200" dirty="0">
                <a:latin typeface="Calibri" panose="020F0502020204030204" pitchFamily="34" charset="0"/>
                <a:cs typeface="Calibri" panose="020F0502020204030204" pitchFamily="34" charset="0"/>
              </a:rPr>
              <a:t> key to productivity everywhere</a:t>
            </a:r>
            <a:endParaRPr lang="en-GB" sz="1200" b="1" dirty="0">
              <a:latin typeface="Calibri" panose="020F0502020204030204" pitchFamily="34" charset="0"/>
              <a:cs typeface="Calibri" panose="020F0502020204030204" pitchFamily="34" charset="0"/>
            </a:endParaRPr>
          </a:p>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Agricultural tech</a:t>
            </a:r>
            <a:r>
              <a:rPr lang="en-GB" sz="1200" dirty="0">
                <a:latin typeface="Calibri" panose="020F0502020204030204" pitchFamily="34" charset="0"/>
                <a:cs typeface="Calibri" panose="020F0502020204030204" pitchFamily="34" charset="0"/>
              </a:rPr>
              <a:t> is a priority sector and </a:t>
            </a:r>
            <a:r>
              <a:rPr lang="en-GB" sz="1200" b="1" dirty="0">
                <a:latin typeface="Calibri" panose="020F0502020204030204" pitchFamily="34" charset="0"/>
                <a:cs typeface="Calibri" panose="020F0502020204030204" pitchFamily="34" charset="0"/>
              </a:rPr>
              <a:t>£90m R&amp;D investment </a:t>
            </a:r>
            <a:r>
              <a:rPr lang="en-GB" sz="1200" dirty="0">
                <a:latin typeface="Calibri" panose="020F0502020204030204" pitchFamily="34" charset="0"/>
                <a:cs typeface="Calibri" panose="020F0502020204030204" pitchFamily="34" charset="0"/>
              </a:rPr>
              <a:t>to transform food production using AI and robotics</a:t>
            </a:r>
          </a:p>
        </p:txBody>
      </p:sp>
      <p:sp>
        <p:nvSpPr>
          <p:cNvPr id="17" name="TextBox 16">
            <a:extLst>
              <a:ext uri="{FF2B5EF4-FFF2-40B4-BE49-F238E27FC236}">
                <a16:creationId xmlns:a16="http://schemas.microsoft.com/office/drawing/2014/main" id="{23B45C12-6C7D-4FF0-AAC2-5C883536A965}"/>
              </a:ext>
            </a:extLst>
          </p:cNvPr>
          <p:cNvSpPr txBox="1"/>
          <p:nvPr/>
        </p:nvSpPr>
        <p:spPr>
          <a:xfrm>
            <a:off x="6018028" y="2889111"/>
            <a:ext cx="3811772" cy="1015663"/>
          </a:xfrm>
          <a:prstGeom prst="rect">
            <a:avLst/>
          </a:prstGeom>
          <a:noFill/>
        </p:spPr>
        <p:txBody>
          <a:bodyPr wrap="square" rtlCol="0">
            <a:spAutoFit/>
          </a:bodyPr>
          <a:lstStyle/>
          <a:p>
            <a:pPr marL="171450" indent="-171450" fontAlgn="ctr">
              <a:buFont typeface="Arial" panose="020B0604020202020204" pitchFamily="34" charset="0"/>
              <a:buChar char="•"/>
            </a:pPr>
            <a:r>
              <a:rPr lang="en-GB" sz="1200" dirty="0">
                <a:latin typeface="Calibri" panose="020F0502020204030204" pitchFamily="34" charset="0"/>
                <a:cs typeface="Calibri" panose="020F0502020204030204" pitchFamily="34" charset="0"/>
              </a:rPr>
              <a:t>Rural areas will experience </a:t>
            </a:r>
            <a:r>
              <a:rPr lang="en-GB" sz="1200" b="1" dirty="0">
                <a:latin typeface="Calibri" panose="020F0502020204030204" pitchFamily="34" charset="0"/>
                <a:cs typeface="Calibri" panose="020F0502020204030204" pitchFamily="34" charset="0"/>
              </a:rPr>
              <a:t>disproportionate ageing populations </a:t>
            </a:r>
            <a:r>
              <a:rPr lang="en-GB" sz="1200" dirty="0">
                <a:latin typeface="Calibri" panose="020F0502020204030204" pitchFamily="34" charset="0"/>
                <a:cs typeface="Calibri" panose="020F0502020204030204" pitchFamily="34" charset="0"/>
              </a:rPr>
              <a:t>and growing market opportunities, e.g. Tourism Sector Deal </a:t>
            </a:r>
          </a:p>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National Innovation Centre for Ageing </a:t>
            </a:r>
            <a:r>
              <a:rPr lang="en-GB" sz="1200" dirty="0">
                <a:latin typeface="Calibri" panose="020F0502020204030204" pitchFamily="34" charset="0"/>
                <a:cs typeface="Calibri" panose="020F0502020204030204" pitchFamily="34" charset="0"/>
              </a:rPr>
              <a:t>driving innovation and business partnerships for the region </a:t>
            </a:r>
          </a:p>
        </p:txBody>
      </p:sp>
      <p:sp>
        <p:nvSpPr>
          <p:cNvPr id="18" name="TextBox 17">
            <a:extLst>
              <a:ext uri="{FF2B5EF4-FFF2-40B4-BE49-F238E27FC236}">
                <a16:creationId xmlns:a16="http://schemas.microsoft.com/office/drawing/2014/main" id="{AD009021-7C60-4A74-8004-CE715482E5D5}"/>
              </a:ext>
            </a:extLst>
          </p:cNvPr>
          <p:cNvSpPr txBox="1"/>
          <p:nvPr/>
        </p:nvSpPr>
        <p:spPr>
          <a:xfrm>
            <a:off x="6018027" y="4098580"/>
            <a:ext cx="3554597" cy="1015663"/>
          </a:xfrm>
          <a:prstGeom prst="rect">
            <a:avLst/>
          </a:prstGeom>
          <a:noFill/>
        </p:spPr>
        <p:txBody>
          <a:bodyPr wrap="square" rtlCol="0">
            <a:spAutoFit/>
          </a:bodyPr>
          <a:lstStyle/>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Opportunities across sectors</a:t>
            </a:r>
            <a:r>
              <a:rPr lang="en-GB" sz="1200" dirty="0">
                <a:latin typeface="Calibri" panose="020F0502020204030204" pitchFamily="34" charset="0"/>
                <a:cs typeface="Calibri" panose="020F0502020204030204" pitchFamily="34" charset="0"/>
              </a:rPr>
              <a:t> with rural presence (</a:t>
            </a:r>
            <a:r>
              <a:rPr lang="en-GB" sz="1200" dirty="0" err="1">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power and smart systems, </a:t>
            </a:r>
            <a:r>
              <a:rPr lang="en-GB" sz="1200" dirty="0" err="1">
                <a:latin typeface="Calibri" panose="020F0502020204030204" pitchFamily="34" charset="0"/>
                <a:cs typeface="Calibri" panose="020F0502020204030204" pitchFamily="34" charset="0"/>
              </a:rPr>
              <a:t>agritech</a:t>
            </a:r>
            <a:r>
              <a:rPr lang="en-GB" sz="1200" dirty="0">
                <a:latin typeface="Calibri" panose="020F0502020204030204" pitchFamily="34" charset="0"/>
                <a:cs typeface="Calibri" panose="020F0502020204030204" pitchFamily="34" charset="0"/>
              </a:rPr>
              <a:t> and resource productivity and renewable energy) </a:t>
            </a:r>
          </a:p>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Offshore Wind Sector Deal</a:t>
            </a:r>
            <a:r>
              <a:rPr lang="en-GB" sz="1200" dirty="0">
                <a:latin typeface="Calibri" panose="020F0502020204030204" pitchFamily="34" charset="0"/>
                <a:cs typeface="Calibri" panose="020F0502020204030204" pitchFamily="34" charset="0"/>
              </a:rPr>
              <a:t> is key opportunity for rural growth</a:t>
            </a:r>
            <a:endParaRPr lang="en-GB" dirty="0"/>
          </a:p>
        </p:txBody>
      </p:sp>
      <p:sp>
        <p:nvSpPr>
          <p:cNvPr id="19" name="TextBox 18">
            <a:extLst>
              <a:ext uri="{FF2B5EF4-FFF2-40B4-BE49-F238E27FC236}">
                <a16:creationId xmlns:a16="http://schemas.microsoft.com/office/drawing/2014/main" id="{E134C151-BA85-43E4-8630-AFF4987F87B1}"/>
              </a:ext>
            </a:extLst>
          </p:cNvPr>
          <p:cNvSpPr txBox="1"/>
          <p:nvPr/>
        </p:nvSpPr>
        <p:spPr>
          <a:xfrm>
            <a:off x="6018027" y="5207705"/>
            <a:ext cx="3203419" cy="1200329"/>
          </a:xfrm>
          <a:prstGeom prst="rect">
            <a:avLst/>
          </a:prstGeom>
          <a:noFill/>
        </p:spPr>
        <p:txBody>
          <a:bodyPr wrap="square" rtlCol="0">
            <a:spAutoFit/>
          </a:bodyPr>
          <a:lstStyle/>
          <a:p>
            <a:pPr marL="171450" indent="-171450" fontAlgn="ctr">
              <a:buFont typeface="Arial" panose="020B0604020202020204" pitchFamily="34" charset="0"/>
              <a:buChar char="•"/>
            </a:pPr>
            <a:r>
              <a:rPr lang="en-GB" sz="1200" b="1" dirty="0">
                <a:latin typeface="Calibri" panose="020F0502020204030204" pitchFamily="34" charset="0"/>
                <a:cs typeface="Calibri" panose="020F0502020204030204" pitchFamily="34" charset="0"/>
              </a:rPr>
              <a:t>Greater connectivity,</a:t>
            </a:r>
            <a:r>
              <a:rPr lang="en-GB" sz="1200" dirty="0">
                <a:latin typeface="Calibri" panose="020F0502020204030204" pitchFamily="34" charset="0"/>
                <a:cs typeface="Calibri" panose="020F0502020204030204" pitchFamily="34" charset="0"/>
              </a:rPr>
              <a:t> including rural areas, to increase productivity and safer, more inclusive transport plus new jobs</a:t>
            </a:r>
          </a:p>
          <a:p>
            <a:pPr marL="171450" indent="-171450" fontAlgn="ctr">
              <a:buFont typeface="Arial" panose="020B0604020202020204" pitchFamily="34" charset="0"/>
              <a:buChar char="•"/>
            </a:pPr>
            <a:r>
              <a:rPr lang="en-GB" sz="1200" dirty="0">
                <a:latin typeface="Calibri" panose="020F0502020204030204" pitchFamily="34" charset="0"/>
                <a:cs typeface="Calibri" panose="020F0502020204030204" pitchFamily="34" charset="0"/>
              </a:rPr>
              <a:t>Investing £1.7bn in the </a:t>
            </a:r>
            <a:r>
              <a:rPr lang="en-GB" sz="1200" b="1" dirty="0">
                <a:latin typeface="Calibri" panose="020F0502020204030204" pitchFamily="34" charset="0"/>
                <a:cs typeface="Calibri" panose="020F0502020204030204" pitchFamily="34" charset="0"/>
              </a:rPr>
              <a:t>Transforming Cities Fund </a:t>
            </a:r>
            <a:r>
              <a:rPr lang="en-GB" sz="1200" dirty="0">
                <a:latin typeface="Calibri" panose="020F0502020204030204" pitchFamily="34" charset="0"/>
                <a:cs typeface="Calibri" panose="020F0502020204030204" pitchFamily="34" charset="0"/>
              </a:rPr>
              <a:t>to improve connections between cities and commuter areas, including rural routes </a:t>
            </a:r>
            <a:endParaRPr lang="en-GB" dirty="0"/>
          </a:p>
        </p:txBody>
      </p:sp>
      <p:sp>
        <p:nvSpPr>
          <p:cNvPr id="20" name="TextBox 19">
            <a:extLst>
              <a:ext uri="{FF2B5EF4-FFF2-40B4-BE49-F238E27FC236}">
                <a16:creationId xmlns:a16="http://schemas.microsoft.com/office/drawing/2014/main" id="{9D7E711C-6E56-476A-820D-DEC4AA2F0A5A}"/>
              </a:ext>
            </a:extLst>
          </p:cNvPr>
          <p:cNvSpPr txBox="1"/>
          <p:nvPr/>
        </p:nvSpPr>
        <p:spPr>
          <a:xfrm>
            <a:off x="476164" y="4805022"/>
            <a:ext cx="4289177" cy="954107"/>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Local Industrial Strategies </a:t>
            </a:r>
            <a:r>
              <a:rPr lang="en-GB" sz="1400" dirty="0">
                <a:latin typeface="Calibri" panose="020F0502020204030204" pitchFamily="34" charset="0"/>
                <a:cs typeface="Calibri" panose="020F0502020204030204" pitchFamily="34" charset="0"/>
              </a:rPr>
              <a:t>will set out clearly defined priorities for how cities, towns and rural areas will maximise their contribution to UK productivity and make the most of their distinctive strengths. </a:t>
            </a:r>
          </a:p>
        </p:txBody>
      </p:sp>
      <p:pic>
        <p:nvPicPr>
          <p:cNvPr id="21" name="Picture 20">
            <a:extLst>
              <a:ext uri="{FF2B5EF4-FFF2-40B4-BE49-F238E27FC236}">
                <a16:creationId xmlns:a16="http://schemas.microsoft.com/office/drawing/2014/main" id="{B8B6914A-FCC0-4CD5-9993-66315F315AB7}"/>
              </a:ext>
            </a:extLst>
          </p:cNvPr>
          <p:cNvPicPr>
            <a:picLocks noChangeAspect="1"/>
          </p:cNvPicPr>
          <p:nvPr/>
        </p:nvPicPr>
        <p:blipFill>
          <a:blip r:embed="rId3"/>
          <a:stretch>
            <a:fillRect/>
          </a:stretch>
        </p:blipFill>
        <p:spPr>
          <a:xfrm>
            <a:off x="1387194" y="1839744"/>
            <a:ext cx="1954530" cy="2724150"/>
          </a:xfrm>
          <a:prstGeom prst="rect">
            <a:avLst/>
          </a:prstGeom>
        </p:spPr>
      </p:pic>
    </p:spTree>
    <p:extLst>
      <p:ext uri="{BB962C8B-B14F-4D97-AF65-F5344CB8AC3E}">
        <p14:creationId xmlns:p14="http://schemas.microsoft.com/office/powerpoint/2010/main" val="1419323566"/>
      </p:ext>
    </p:extLst>
  </p:cSld>
  <p:clrMapOvr>
    <a:masterClrMapping/>
  </p:clrMapOvr>
</p:sld>
</file>

<file path=ppt/theme/theme1.xml><?xml version="1.0" encoding="utf-8"?>
<a:theme xmlns:a="http://schemas.openxmlformats.org/drawingml/2006/main" name="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S Template">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S - Grand Challenges">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S - Standard">
  <a:themeElements>
    <a:clrScheme name="IS">
      <a:dk1>
        <a:sysClr val="windowText" lastClr="000000"/>
      </a:dk1>
      <a:lt1>
        <a:sysClr val="window" lastClr="FFFFFF"/>
      </a:lt1>
      <a:dk2>
        <a:srgbClr val="002547"/>
      </a:dk2>
      <a:lt2>
        <a:srgbClr val="E41F13"/>
      </a:lt2>
      <a:accent1>
        <a:srgbClr val="00B5E5"/>
      </a:accent1>
      <a:accent2>
        <a:srgbClr val="EB6012"/>
      </a:accent2>
      <a:accent3>
        <a:srgbClr val="F59D15"/>
      </a:accent3>
      <a:accent4>
        <a:srgbClr val="65B32E"/>
      </a:accent4>
      <a:accent5>
        <a:srgbClr val="00ABAA"/>
      </a:accent5>
      <a:accent6>
        <a:srgbClr val="B50156"/>
      </a:accent6>
      <a:hlink>
        <a:srgbClr val="DCDCDC"/>
      </a:hlink>
      <a:folHlink>
        <a:srgbClr val="EDEDED"/>
      </a:folHlink>
    </a:clrScheme>
    <a:fontScheme name="IS">
      <a:majorFont>
        <a:latin typeface="Lucida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7B5F5A0B9CCF7C4BBEF28B03426350D50007606319F50DE047986997BA9BB91635" ma:contentTypeVersion="16470" ma:contentTypeDescription="Create a new PowerPoint document." ma:contentTypeScope="" ma:versionID="7440bcca31bbf3c21c2e6c8485663d90">
  <xsd:schema xmlns:xsd="http://www.w3.org/2001/XMLSchema" xmlns:xs="http://www.w3.org/2001/XMLSchema" xmlns:p="http://schemas.microsoft.com/office/2006/metadata/properties" xmlns:ns2="b67a7830-db79-4a49-bf27-2aff92a2201a" xmlns:ns3="b413c3fd-5a3b-4239-b985-69032e371c04" xmlns:ns4="0063f72e-ace3-48fb-9c1f-5b513408b31f" xmlns:ns5="a8f60570-4bd3-4f2b-950b-a996de8ab151" xmlns:ns6="a172083e-e40c-4314-b43a-827352a1ed2c" xmlns:ns7="c963a4c1-1bb4-49f2-a011-9c776a7eed2a" targetNamespace="http://schemas.microsoft.com/office/2006/metadata/properties" ma:root="true" ma:fieldsID="131513278ca9f25da9210ee5d59ccdda" ns2:_="" ns3:_="" ns4:_="" ns5:_="" ns6:_="" ns7:_="">
    <xsd:import namespace="b67a7830-db79-4a49-bf27-2aff92a2201a"/>
    <xsd:import namespace="b413c3fd-5a3b-4239-b985-69032e371c04"/>
    <xsd:import namespace="0063f72e-ace3-48fb-9c1f-5b513408b31f"/>
    <xsd:import namespace="a8f60570-4bd3-4f2b-950b-a996de8ab151"/>
    <xsd:import namespace="a172083e-e40c-4314-b43a-827352a1ed2c"/>
    <xsd:import namespace="c963a4c1-1bb4-49f2-a011-9c776a7eed2a"/>
    <xsd:element name="properties">
      <xsd:complexType>
        <xsd:sequence>
          <xsd:element name="documentManagement">
            <xsd:complexType>
              <xsd:all>
                <xsd:element ref="ns2:ExternallyShared" minOccurs="0"/>
                <xsd:element ref="ns3:Document_x0020_Notes" minOccurs="0"/>
                <xsd:element ref="ns4:Security_x0020_Classification" minOccurs="0"/>
                <xsd:element ref="ns3:Handling_x0020_Instructions" minOccurs="0"/>
                <xsd:element ref="ns4:Descriptor" minOccurs="0"/>
                <xsd:element ref="ns3:Government_x0020_Body" minOccurs="0"/>
                <xsd:element ref="ns5:Retention_x0020_Label" minOccurs="0"/>
                <xsd:element ref="ns3:Date_x0020_Opened" minOccurs="0"/>
                <xsd:element ref="ns3:Date_x0020_Closed" minOccurs="0"/>
                <xsd:element ref="ns4:National_x0020_Caveat" minOccurs="0"/>
                <xsd:element ref="ns3:CIRRUSPreviousLocation" minOccurs="0"/>
                <xsd:element ref="ns3:CIRRUSPreviousID" minOccurs="0"/>
                <xsd:element ref="ns2:LegacyDocumentType" minOccurs="0"/>
                <xsd:element ref="ns2:LegacyFileplanTarget" minOccurs="0"/>
                <xsd:element ref="ns2:LegacyNumericClass" minOccurs="0"/>
                <xsd:element ref="ns2:LegacyFolderType" minOccurs="0"/>
                <xsd:element ref="ns2:LegacyRecordFolderIdentifier" minOccurs="0"/>
                <xsd:element ref="ns2:LegacyCopyright" minOccurs="0"/>
                <xsd:element ref="ns2:LegacyLastModifiedDate" minOccurs="0"/>
                <xsd:element ref="ns2:LegacyModifier" minOccurs="0"/>
                <xsd:element ref="ns2:LegacyFolder" minOccurs="0"/>
                <xsd:element ref="ns2:LegacyContentType" minOccurs="0"/>
                <xsd:element ref="ns2:LegacyExpiryReviewDate" minOccurs="0"/>
                <xsd:element ref="ns2:LegacyLastActionDate" minOccurs="0"/>
                <xsd:element ref="ns2:LegacyProtectiveMarking" minOccurs="0"/>
                <xsd:element ref="ns2:LegacyTags" minOccurs="0"/>
                <xsd:element ref="ns2:LegacyReferencesFromOtherItems" minOccurs="0"/>
                <xsd:element ref="ns2:LegacyStatusonTransfer" minOccurs="0"/>
                <xsd:element ref="ns2:LegacyDateClosed" minOccurs="0"/>
                <xsd:element ref="ns2:LegacyRecordCategoryIdentifier" minOccurs="0"/>
                <xsd:element ref="ns2:LegacyDispositionAsOfDate" minOccurs="0"/>
                <xsd:element ref="ns2:LegacyHomeLocation" minOccurs="0"/>
                <xsd:element ref="ns2:LegacyCurrentLocation" minOccurs="0"/>
                <xsd:element ref="ns6:LegacyDateFileReceived" minOccurs="0"/>
                <xsd:element ref="ns6:LegacyDateFileRequested" minOccurs="0"/>
                <xsd:element ref="ns6:LegacyDateFileReturned" minOccurs="0"/>
                <xsd:element ref="ns6:LegacyMinister" minOccurs="0"/>
                <xsd:element ref="ns6:LegacyMP" minOccurs="0"/>
                <xsd:element ref="ns6:LegacyFolderNotes" minOccurs="0"/>
                <xsd:element ref="ns6:LegacyPhysicalItemLocation" minOccurs="0"/>
                <xsd:element ref="ns6:LegacyRequestType" minOccurs="0"/>
                <xsd:element ref="ns6:LegacyDescriptor" minOccurs="0"/>
                <xsd:element ref="ns6:LegacyFolderDocumentID" minOccurs="0"/>
                <xsd:element ref="ns6:LegacyDocumentID" minOccurs="0"/>
                <xsd:element ref="ns2:LegacyReferencesToOtherItems" minOccurs="0"/>
                <xsd:element ref="ns2:LegacyCustodian" minOccurs="0"/>
                <xsd:element ref="ns2:LegacyAdditionalAuthors" minOccurs="0"/>
                <xsd:element ref="ns2:LegacyDocumentLink" minOccurs="0"/>
                <xsd:element ref="ns2:LegacyFolderLink" minOccurs="0"/>
                <xsd:element ref="ns6:LegacyPhysicalFormat" minOccurs="0"/>
                <xsd:element ref="ns4:_dlc_DocIdUrl" minOccurs="0"/>
                <xsd:element ref="ns4:_dlc_DocIdPersistId" minOccurs="0"/>
                <xsd:element ref="ns7:m975189f4ba442ecbf67d4147307b177" minOccurs="0"/>
                <xsd:element ref="ns4:TaxCatchAll" minOccurs="0"/>
                <xsd:element ref="ns4:TaxCatchAllLabel" minOccurs="0"/>
                <xsd:element ref="ns4: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ExternallyShared" ma:index="2" nillable="true" ma:displayName="External" ma:description="Used with SPFX field customizer, displays if the item is externally shared" ma:hidden="true" ma:internalName="ExternallyShared">
      <xsd:simpleType>
        <xsd:restriction base="dms:Text"/>
      </xsd:simpleType>
    </xsd:element>
    <xsd:element name="LegacyDocumentType" ma:index="15" nillable="true" ma:displayName="Legacy Document Type" ma:internalName="LegacyDocumentType">
      <xsd:simpleType>
        <xsd:restriction base="dms:Text">
          <xsd:maxLength value="255"/>
        </xsd:restriction>
      </xsd:simpleType>
    </xsd:element>
    <xsd:element name="LegacyFileplanTarget" ma:index="16" nillable="true" ma:displayName="Legacy Fileplan Target" ma:internalName="LegacyFileplanTarget">
      <xsd:simpleType>
        <xsd:restriction base="dms:Text">
          <xsd:maxLength value="255"/>
        </xsd:restriction>
      </xsd:simpleType>
    </xsd:element>
    <xsd:element name="LegacyNumericClass" ma:index="17" nillable="true" ma:displayName="Legacy Numeric Class" ma:internalName="LegacyNumericClass">
      <xsd:simpleType>
        <xsd:restriction base="dms:Text">
          <xsd:maxLength value="255"/>
        </xsd:restriction>
      </xsd:simpleType>
    </xsd:element>
    <xsd:element name="LegacyFolderType" ma:index="18" nillable="true" ma:displayName="Legacy Folder Type" ma:internalName="LegacyFolderType">
      <xsd:simpleType>
        <xsd:restriction base="dms:Text">
          <xsd:maxLength value="255"/>
        </xsd:restriction>
      </xsd:simpleType>
    </xsd:element>
    <xsd:element name="LegacyRecordFolderIdentifier" ma:index="19" nillable="true" ma:displayName="Legacy Record Folder Identifier" ma:internalName="LegacyRecordFolderIdentifier">
      <xsd:simpleType>
        <xsd:restriction base="dms:Text">
          <xsd:maxLength value="255"/>
        </xsd:restriction>
      </xsd:simpleType>
    </xsd:element>
    <xsd:element name="LegacyCopyright" ma:index="20" nillable="true" ma:displayName="Legacy Copyright" ma:internalName="LegacyCopyright">
      <xsd:simpleType>
        <xsd:restriction base="dms:Text">
          <xsd:maxLength value="255"/>
        </xsd:restriction>
      </xsd:simpleType>
    </xsd:element>
    <xsd:element name="LegacyLastModifiedDate" ma:index="21" nillable="true" ma:displayName="Legacy Last Modified Date" ma:format="DateTime" ma:internalName="LegacyLastModifiedDate">
      <xsd:simpleType>
        <xsd:restriction base="dms:DateTime"/>
      </xsd:simpleType>
    </xsd:element>
    <xsd:element name="LegacyModifier" ma:index="22"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23" nillable="true" ma:displayName="Legacy Folder" ma:internalName="LegacyFolder">
      <xsd:simpleType>
        <xsd:restriction base="dms:Text">
          <xsd:maxLength value="255"/>
        </xsd:restriction>
      </xsd:simpleType>
    </xsd:element>
    <xsd:element name="LegacyContentType" ma:index="24" nillable="true" ma:displayName="Legacy Content Type" ma:internalName="LegacyContentType">
      <xsd:simpleType>
        <xsd:restriction base="dms:Text">
          <xsd:maxLength value="255"/>
        </xsd:restriction>
      </xsd:simpleType>
    </xsd:element>
    <xsd:element name="LegacyExpiryReviewDate" ma:index="25" nillable="true" ma:displayName="Legacy Expiry Review Date" ma:format="DateTime" ma:internalName="LegacyExpiryReviewDate">
      <xsd:simpleType>
        <xsd:restriction base="dms:DateTime"/>
      </xsd:simpleType>
    </xsd:element>
    <xsd:element name="LegacyLastActionDate" ma:index="26" nillable="true" ma:displayName="Legacy Last Action Date" ma:format="DateTime" ma:internalName="LegacyLastActionDate">
      <xsd:simpleType>
        <xsd:restriction base="dms:DateTime"/>
      </xsd:simpleType>
    </xsd:element>
    <xsd:element name="LegacyProtectiveMarking" ma:index="27" nillable="true" ma:displayName="Legacy Protective Marking" ma:internalName="LegacyProtectiveMarking">
      <xsd:simpleType>
        <xsd:restriction base="dms:Text">
          <xsd:maxLength value="255"/>
        </xsd:restriction>
      </xsd:simpleType>
    </xsd:element>
    <xsd:element name="LegacyTags" ma:index="28" nillable="true" ma:displayName="Legacy Tags" ma:internalName="LegacyTags">
      <xsd:simpleType>
        <xsd:restriction base="dms:Note">
          <xsd:maxLength value="255"/>
        </xsd:restriction>
      </xsd:simpleType>
    </xsd:element>
    <xsd:element name="LegacyReferencesFromOtherItems" ma:index="29" nillable="true" ma:displayName="Legacy References From Other Items" ma:internalName="LegacyReferencesFromOtherItems">
      <xsd:simpleType>
        <xsd:restriction base="dms:Text">
          <xsd:maxLength value="255"/>
        </xsd:restriction>
      </xsd:simpleType>
    </xsd:element>
    <xsd:element name="LegacyStatusonTransfer" ma:index="30" nillable="true" ma:displayName="Legacy Status on Transfer" ma:internalName="LegacyStatusonTransfer">
      <xsd:simpleType>
        <xsd:restriction base="dms:Text">
          <xsd:maxLength value="255"/>
        </xsd:restriction>
      </xsd:simpleType>
    </xsd:element>
    <xsd:element name="LegacyDateClosed" ma:index="31" nillable="true" ma:displayName="Legacy Date Closed" ma:format="DateOnly" ma:internalName="LegacyDateClosed">
      <xsd:simpleType>
        <xsd:restriction base="dms:DateTime"/>
      </xsd:simpleType>
    </xsd:element>
    <xsd:element name="LegacyRecordCategoryIdentifier" ma:index="32" nillable="true" ma:displayName="Legacy Record Category Identifier" ma:internalName="LegacyRecordCategoryIdentifier">
      <xsd:simpleType>
        <xsd:restriction base="dms:Text">
          <xsd:maxLength value="255"/>
        </xsd:restriction>
      </xsd:simpleType>
    </xsd:element>
    <xsd:element name="LegacyDispositionAsOfDate" ma:index="33" nillable="true" ma:displayName="Legacy Disposition as of Date" ma:format="DateOnly" ma:internalName="LegacyDispositionAsOfDate">
      <xsd:simpleType>
        <xsd:restriction base="dms:DateTime"/>
      </xsd:simpleType>
    </xsd:element>
    <xsd:element name="LegacyHomeLocation" ma:index="34" nillable="true" ma:displayName="Legacy Home Location" ma:internalName="LegacyHomeLocation">
      <xsd:simpleType>
        <xsd:restriction base="dms:Text">
          <xsd:maxLength value="255"/>
        </xsd:restriction>
      </xsd:simpleType>
    </xsd:element>
    <xsd:element name="LegacyCurrentLocation" ma:index="35" nillable="true" ma:displayName="Legacy Current Location" ma:internalName="LegacyCurrentLocation">
      <xsd:simpleType>
        <xsd:restriction base="dms:Text">
          <xsd:maxLength value="255"/>
        </xsd:restriction>
      </xsd:simpleType>
    </xsd:element>
    <xsd:element name="LegacyReferencesToOtherItems" ma:index="47" nillable="true" ma:displayName="Legacy References To Other Items" ma:internalName="LegacyReferencesToOtherItems">
      <xsd:simpleType>
        <xsd:restriction base="dms:Note">
          <xsd:maxLength value="255"/>
        </xsd:restriction>
      </xsd:simpleType>
    </xsd:element>
    <xsd:element name="LegacyCustodian" ma:index="48" nillable="true" ma:displayName="Legacy Custodian" ma:internalName="LegacyCustodian">
      <xsd:simpleType>
        <xsd:restriction base="dms:Note">
          <xsd:maxLength value="255"/>
        </xsd:restriction>
      </xsd:simpleType>
    </xsd:element>
    <xsd:element name="LegacyAdditionalAuthors" ma:index="49" nillable="true" ma:displayName="Legacy Additional Authors" ma:internalName="LegacyAdditionalAuthors">
      <xsd:simpleType>
        <xsd:restriction base="dms:Note">
          <xsd:maxLength value="255"/>
        </xsd:restriction>
      </xsd:simpleType>
    </xsd:element>
    <xsd:element name="LegacyDocumentLink" ma:index="50" nillable="true" ma:displayName="Legacy Document Link" ma:internalName="LegacyDocumentLink">
      <xsd:simpleType>
        <xsd:restriction base="dms:Text">
          <xsd:maxLength value="255"/>
        </xsd:restriction>
      </xsd:simpleType>
    </xsd:element>
    <xsd:element name="LegacyFolderLink" ma:index="51" nillable="true" ma:displayName="Legacy Folder Link" ma:internalName="LegacyFolder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3" nillable="true" ma:displayName="Document Notes" ma:internalName="Document_0x0020_Notes">
      <xsd:simpleType>
        <xsd:restriction base="dms:Note">
          <xsd:maxLength value="255"/>
        </xsd:restriction>
      </xsd:simpleType>
    </xsd:element>
    <xsd:element name="Handling_x0020_Instructions" ma:index="5" nillable="true" ma:displayName="Handling Instructions" ma:internalName="Handling_x0020_Instructions">
      <xsd:simpleType>
        <xsd:restriction base="dms:Text">
          <xsd:maxLength value="255"/>
        </xsd:restriction>
      </xsd:simpleType>
    </xsd:element>
    <xsd:element name="Government_x0020_Body" ma:index="7" nillable="true" ma:displayName="Government Body" ma:default="BEIS" ma:internalName="Government_x0020_Body">
      <xsd:simpleType>
        <xsd:restriction base="dms:Text">
          <xsd:maxLength value="255"/>
        </xsd:restriction>
      </xsd:simpleType>
    </xsd:element>
    <xsd:element name="Date_x0020_Opened" ma:index="10" nillable="true" ma:displayName="Date Opened" ma:default="[Today]" ma:format="DateOnly" ma:internalName="Date_x0020_Opened">
      <xsd:simpleType>
        <xsd:restriction base="dms:DateTime"/>
      </xsd:simpleType>
    </xsd:element>
    <xsd:element name="Date_x0020_Closed" ma:index="11" nillable="true" ma:displayName="Date Closed" ma:format="DateOnly" ma:internalName="Date_x0020_Closed">
      <xsd:simpleType>
        <xsd:restriction base="dms:DateTime"/>
      </xsd:simpleType>
    </xsd:element>
    <xsd:element name="CIRRUSPreviousLocation" ma:index="13"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14" nillable="true" ma:displayName="Previous Id" ma:description="The id of the document in its previous location." ma:internalName="CIRRUSPrevious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3f72e-ace3-48fb-9c1f-5b513408b31f" elementFormDefault="qualified">
    <xsd:import namespace="http://schemas.microsoft.com/office/2006/documentManagement/types"/>
    <xsd:import namespace="http://schemas.microsoft.com/office/infopath/2007/PartnerControls"/>
    <xsd:element name="Security_x0020_Classification" ma:index="4"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6"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National_x0020_Caveat" ma:index="12" nillable="true" ma:displayName="National Caveat" ma:default="" ma:format="Dropdown" ma:indexed="true" ma:internalName="National_x0020_Caveat">
      <xsd:simpleType>
        <xsd:restriction base="dms:Choice">
          <xsd:enumeration value="UK EYES ONLY"/>
        </xsd:restriction>
      </xsd:simpleType>
    </xsd:element>
    <xsd:element name="_dlc_DocIdUrl" ma:index="5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4" nillable="true" ma:displayName="Persist ID" ma:description="Keep ID on add." ma:hidden="true" ma:internalName="_dlc_DocIdPersistId" ma:readOnly="true">
      <xsd:simpleType>
        <xsd:restriction base="dms:Boolean"/>
      </xsd:simpleType>
    </xsd:element>
    <xsd:element name="TaxCatchAll" ma:index="60" nillable="true" ma:displayName="Taxonomy Catch All Column" ma:hidden="true" ma:list="{7a443858-fa6e-4cf2-b840-4d0a346eeaf3}" ma:internalName="TaxCatchAll" ma:showField="CatchAllData" ma:web="0063f72e-ace3-48fb-9c1f-5b513408b31f">
      <xsd:complexType>
        <xsd:complexContent>
          <xsd:extension base="dms:MultiChoiceLookup">
            <xsd:sequence>
              <xsd:element name="Value" type="dms:Lookup" maxOccurs="unbounded" minOccurs="0" nillable="true"/>
            </xsd:sequence>
          </xsd:extension>
        </xsd:complexContent>
      </xsd:complexType>
    </xsd:element>
    <xsd:element name="TaxCatchAllLabel" ma:index="61" nillable="true" ma:displayName="Taxonomy Catch All Column1" ma:hidden="true" ma:list="{7a443858-fa6e-4cf2-b840-4d0a346eeaf3}" ma:internalName="TaxCatchAllLabel" ma:readOnly="true" ma:showField="CatchAllDataLabel" ma:web="0063f72e-ace3-48fb-9c1f-5b513408b31f">
      <xsd:complexType>
        <xsd:complexContent>
          <xsd:extension base="dms:MultiChoiceLookup">
            <xsd:sequence>
              <xsd:element name="Value" type="dms:Lookup" maxOccurs="unbounded" minOccurs="0" nillable="true"/>
            </xsd:sequence>
          </xsd:extension>
        </xsd:complexContent>
      </xsd:complexType>
    </xsd:element>
    <xsd:element name="_dlc_DocId" ma:index="62"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9"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DateFileReceived" ma:index="36" nillable="true" ma:displayName="Legacy Date File Received" ma:format="DateOnly" ma:internalName="LegacyDateFileReceived">
      <xsd:simpleType>
        <xsd:restriction base="dms:DateTime"/>
      </xsd:simpleType>
    </xsd:element>
    <xsd:element name="LegacyDateFileRequested" ma:index="37" nillable="true" ma:displayName="Legacy Date File Requested" ma:format="DateOnly" ma:internalName="LegacyDateFileRequested">
      <xsd:simpleType>
        <xsd:restriction base="dms:DateTime"/>
      </xsd:simpleType>
    </xsd:element>
    <xsd:element name="LegacyDateFileReturned" ma:index="38" nillable="true" ma:displayName="Legacy Date File Returned" ma:format="DateOnly" ma:internalName="LegacyDateFileReturned">
      <xsd:simpleType>
        <xsd:restriction base="dms:DateTime"/>
      </xsd:simpleType>
    </xsd:element>
    <xsd:element name="LegacyMinister" ma:index="39" nillable="true" ma:displayName="Legacy Minister" ma:internalName="LegacyMinister">
      <xsd:simpleType>
        <xsd:restriction base="dms:Text">
          <xsd:maxLength value="255"/>
        </xsd:restriction>
      </xsd:simpleType>
    </xsd:element>
    <xsd:element name="LegacyMP" ma:index="40" nillable="true" ma:displayName="Legacy MP" ma:internalName="LegacyMP">
      <xsd:simpleType>
        <xsd:restriction base="dms:Text">
          <xsd:maxLength value="255"/>
        </xsd:restriction>
      </xsd:simpleType>
    </xsd:element>
    <xsd:element name="LegacyFolderNotes" ma:index="41" nillable="true" ma:displayName="Legacy Folder Notes" ma:internalName="LegacyFolderNotes">
      <xsd:simpleType>
        <xsd:restriction base="dms:Note">
          <xsd:maxLength value="255"/>
        </xsd:restriction>
      </xsd:simpleType>
    </xsd:element>
    <xsd:element name="LegacyPhysicalItemLocation" ma:index="42"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43" nillable="true" ma:displayName="Legacy Request Type" ma:format="Dropdown" ma:internalName="LegacyRequestType">
      <xsd:simpleType>
        <xsd:restriction base="dms:Choice">
          <xsd:enumeration value="FOI"/>
          <xsd:enumeration value="EIR"/>
          <xsd:enumeration value="PQ"/>
          <xsd:enumeration value="MC"/>
        </xsd:restriction>
      </xsd:simpleType>
    </xsd:element>
    <xsd:element name="LegacyDescriptor" ma:index="44" nillable="true" ma:displayName="Legacy Descriptor" ma:internalName="LegacyDescriptor">
      <xsd:simpleType>
        <xsd:restriction base="dms:Note">
          <xsd:maxLength value="255"/>
        </xsd:restriction>
      </xsd:simpleType>
    </xsd:element>
    <xsd:element name="LegacyFolderDocumentID" ma:index="45" nillable="true" ma:displayName="Legacy Folder Document ID" ma:internalName="LegacyFolderDocumentID">
      <xsd:simpleType>
        <xsd:restriction base="dms:Text">
          <xsd:maxLength value="255"/>
        </xsd:restriction>
      </xsd:simpleType>
    </xsd:element>
    <xsd:element name="LegacyDocumentID" ma:index="46" nillable="true" ma:displayName="Legacy Document ID" ma:internalName="LegacyDocumentID">
      <xsd:simpleType>
        <xsd:restriction base="dms:Text">
          <xsd:maxLength value="255"/>
        </xsd:restriction>
      </xsd:simpleType>
    </xsd:element>
    <xsd:element name="LegacyPhysicalFormat" ma:index="52" nillable="true" ma:displayName="Legacy Physical Format" ma:default="0" ma:internalName="LegacyPhysicalForma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59" nillable="true" ma:taxonomy="true" ma:internalName="m975189f4ba442ecbf67d4147307b177" ma:taxonomyFieldName="Business_x0020_Unit" ma:displayName="Business Unit" ma:default=""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063f72e-ace3-48fb-9c1f-5b513408b31f">2QFN7KK647Q6-447324316-96596</_dlc_DocId>
    <_dlc_DocIdUrl xmlns="0063f72e-ace3-48fb-9c1f-5b513408b31f">
      <Url>https://beisgov.sharepoint.com/sites/beis/278/_layouts/15/DocIdRedir.aspx?ID=2QFN7KK647Q6-447324316-96596</Url>
      <Description>2QFN7KK647Q6-447324316-96596</Description>
    </_dlc_DocIdUrl>
    <Government_x0020_Body xmlns="b413c3fd-5a3b-4239-b985-69032e371c04">BEIS</Government_x0020_Body>
    <Date_x0020_Opened xmlns="b413c3fd-5a3b-4239-b985-69032e371c04">2018-04-30T12:06:21+00:00</Date_x0020_Opened>
    <LegacyRecordCategoryIdentifier xmlns="b67a7830-db79-4a49-bf27-2aff92a2201a" xsi:nil="true"/>
    <LegacyDateFileRequested xmlns="a172083e-e40c-4314-b43a-827352a1ed2c" xsi:nil="true"/>
    <LegacyFolderType xmlns="b67a7830-db79-4a49-bf27-2aff92a2201a" xsi:nil="true"/>
    <LegacyRecordFolderIdentifier xmlns="b67a7830-db79-4a49-bf27-2aff92a2201a" xsi:nil="true"/>
    <LegacyFolder xmlns="b67a7830-db79-4a49-bf27-2aff92a2201a" xsi:nil="true"/>
    <LegacyMP xmlns="a172083e-e40c-4314-b43a-827352a1ed2c" xsi:nil="true"/>
    <LegacyDocumentID xmlns="a172083e-e40c-4314-b43a-827352a1ed2c" xsi:nil="true"/>
    <LegacyFolderDocumentID xmlns="a172083e-e40c-4314-b43a-827352a1ed2c" xsi:nil="true"/>
    <ExternallyShared xmlns="b67a7830-db79-4a49-bf27-2aff92a2201a" xsi:nil="true"/>
    <Descriptor xmlns="0063f72e-ace3-48fb-9c1f-5b513408b31f" xsi:nil="true"/>
    <LegacyDateFileReceived xmlns="a172083e-e40c-4314-b43a-827352a1ed2c" xsi:nil="true"/>
    <LegacyFolderLink xmlns="b67a7830-db79-4a49-bf27-2aff92a2201a" xsi:nil="true"/>
    <Document_x0020_Notes xmlns="b413c3fd-5a3b-4239-b985-69032e371c04" xsi:nil="true"/>
    <LegacyAdditionalAuthors xmlns="b67a7830-db79-4a49-bf27-2aff92a2201a" xsi:nil="true"/>
    <LegacyDocumentLink xmlns="b67a7830-db79-4a49-bf27-2aff92a2201a" xsi:nil="true"/>
    <CIRRUSPreviousLocation xmlns="b413c3fd-5a3b-4239-b985-69032e371c04" xsi:nil="true"/>
    <LegacyPhysicalItemLocation xmlns="a172083e-e40c-4314-b43a-827352a1ed2c" xsi:nil="true"/>
    <LegacyRequestType xmlns="a172083e-e40c-4314-b43a-827352a1ed2c" xsi:nil="true"/>
    <LegacyDescriptor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LegacyLastActionDate xmlns="b67a7830-db79-4a49-bf27-2aff92a2201a" xsi:nil="true"/>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Strategy and Implementation</TermName>
          <TermId xmlns="http://schemas.microsoft.com/office/infopath/2007/PartnerControls">c9b71f64-8716-44b1-b72e-766478738fcd</TermId>
        </TermInfo>
      </Terms>
    </m975189f4ba442ecbf67d4147307b177>
    <Security_x0020_Classification xmlns="0063f72e-ace3-48fb-9c1f-5b513408b31f">OFFICIAL</Security_x0020_Classification>
    <CIRRUSPreviousID xmlns="b413c3fd-5a3b-4239-b985-69032e371c04" xsi:nil="true"/>
    <LegacyModifier xmlns="b67a7830-db79-4a49-bf27-2aff92a2201a">
      <UserInfo>
        <DisplayName/>
        <AccountId xsi:nil="true"/>
        <AccountType/>
      </UserInfo>
    </LegacyModifier>
    <LegacyStatusonTransfer xmlns="b67a7830-db79-4a49-bf27-2aff92a2201a" xsi:nil="true"/>
    <LegacyDispositionAsOfDate xmlns="b67a7830-db79-4a49-bf27-2aff92a2201a" xsi:nil="true"/>
    <LegacyMinister xmlns="a172083e-e40c-4314-b43a-827352a1ed2c" xsi:nil="true"/>
    <LegacyFileplanTarget xmlns="b67a7830-db79-4a49-bf27-2aff92a2201a" xsi:nil="true"/>
    <LegacyContentType xmlns="b67a7830-db79-4a49-bf27-2aff92a2201a" xsi:nil="true"/>
    <LegacyCustodian xmlns="b67a7830-db79-4a49-bf27-2aff92a2201a" xsi:nil="true"/>
    <National_x0020_Caveat xmlns="0063f72e-ace3-48fb-9c1f-5b513408b31f" xsi:nil="true"/>
    <LegacyProtectiveMarking xmlns="b67a7830-db79-4a49-bf27-2aff92a2201a" xsi:nil="true"/>
    <LegacyDateFileReturned xmlns="a172083e-e40c-4314-b43a-827352a1ed2c" xsi:nil="true"/>
    <LegacyReferencesToOtherItems xmlns="b67a7830-db79-4a49-bf27-2aff92a2201a" xsi:nil="true"/>
    <Retention_x0020_Label xmlns="a8f60570-4bd3-4f2b-950b-a996de8ab151">Group Review</Retention_x0020_Label>
    <LegacyCopyright xmlns="b67a7830-db79-4a49-bf27-2aff92a2201a" xsi:nil="true"/>
    <Handling_x0020_Instructions xmlns="b413c3fd-5a3b-4239-b985-69032e371c04" xsi:nil="true"/>
    <Date_x0020_Closed xmlns="b413c3fd-5a3b-4239-b985-69032e371c04" xsi:nil="true"/>
    <LegacyTags xmlns="b67a7830-db79-4a49-bf27-2aff92a2201a" xsi:nil="true"/>
    <LegacyFolderNotes xmlns="a172083e-e40c-4314-b43a-827352a1ed2c" xsi:nil="true"/>
    <TaxCatchAll xmlns="0063f72e-ace3-48fb-9c1f-5b513408b31f">
      <Value>68</Value>
    </TaxCatchAll>
    <LegacyNumericClass xmlns="b67a7830-db79-4a49-bf27-2aff92a2201a" xsi:nil="true"/>
    <LegacyCurrentLocation xmlns="b67a7830-db79-4a49-bf27-2aff92a2201a" xsi:nil="true"/>
  </documentManagement>
</p:properties>
</file>

<file path=customXml/itemProps1.xml><?xml version="1.0" encoding="utf-8"?>
<ds:datastoreItem xmlns:ds="http://schemas.openxmlformats.org/officeDocument/2006/customXml" ds:itemID="{19C71C2E-6428-4EDD-89D7-1906227CA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a7830-db79-4a49-bf27-2aff92a2201a"/>
    <ds:schemaRef ds:uri="b413c3fd-5a3b-4239-b985-69032e371c04"/>
    <ds:schemaRef ds:uri="0063f72e-ace3-48fb-9c1f-5b513408b31f"/>
    <ds:schemaRef ds:uri="a8f60570-4bd3-4f2b-950b-a996de8ab151"/>
    <ds:schemaRef ds:uri="a172083e-e40c-4314-b43a-827352a1ed2c"/>
    <ds:schemaRef ds:uri="c963a4c1-1bb4-49f2-a011-9c776a7ee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DD62A-1CE7-4778-854B-88F678D25A94}">
  <ds:schemaRefs>
    <ds:schemaRef ds:uri="http://schemas.microsoft.com/sharepoint/events"/>
  </ds:schemaRefs>
</ds:datastoreItem>
</file>

<file path=customXml/itemProps3.xml><?xml version="1.0" encoding="utf-8"?>
<ds:datastoreItem xmlns:ds="http://schemas.openxmlformats.org/officeDocument/2006/customXml" ds:itemID="{EBF19F80-8F79-4E92-8E41-C09ABADEFC26}">
  <ds:schemaRefs>
    <ds:schemaRef ds:uri="http://schemas.microsoft.com/sharepoint/v3/contenttype/forms"/>
  </ds:schemaRefs>
</ds:datastoreItem>
</file>

<file path=customXml/itemProps4.xml><?xml version="1.0" encoding="utf-8"?>
<ds:datastoreItem xmlns:ds="http://schemas.openxmlformats.org/officeDocument/2006/customXml" ds:itemID="{D44C5E84-F0E2-431B-95A0-182A16FAD5E6}">
  <ds:schemaRefs>
    <ds:schemaRef ds:uri="b67a7830-db79-4a49-bf27-2aff92a2201a"/>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c963a4c1-1bb4-49f2-a011-9c776a7eed2a"/>
    <ds:schemaRef ds:uri="0063f72e-ace3-48fb-9c1f-5b513408b31f"/>
    <ds:schemaRef ds:uri="http://purl.org/dc/elements/1.1/"/>
    <ds:schemaRef ds:uri="a172083e-e40c-4314-b43a-827352a1ed2c"/>
    <ds:schemaRef ds:uri="http://www.w3.org/XML/1998/namespace"/>
    <ds:schemaRef ds:uri="a8f60570-4bd3-4f2b-950b-a996de8ab151"/>
    <ds:schemaRef ds:uri="b413c3fd-5a3b-4239-b985-69032e371c0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TotalTime>
  <Words>524</Words>
  <Application>Microsoft Office PowerPoint</Application>
  <PresentationFormat>A4 Paper (210x297 mm)</PresentationFormat>
  <Paragraphs>65</Paragraphs>
  <Slides>5</Slides>
  <Notes>3</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5</vt:i4>
      </vt:variant>
    </vt:vector>
  </HeadingPairs>
  <TitlesOfParts>
    <vt:vector size="17" baseType="lpstr">
      <vt:lpstr>Arial</vt:lpstr>
      <vt:lpstr>Calibri</vt:lpstr>
      <vt:lpstr>Lucida Sans</vt:lpstr>
      <vt:lpstr>IS - Grand Challenges</vt:lpstr>
      <vt:lpstr>1_IS - Grand Challenges</vt:lpstr>
      <vt:lpstr>2_IS - Grand Challenges</vt:lpstr>
      <vt:lpstr>3_IS - Grand Challenges</vt:lpstr>
      <vt:lpstr>IS Template</vt:lpstr>
      <vt:lpstr>IS - Grand Challenges</vt:lpstr>
      <vt:lpstr>IS - Grand Challenges</vt:lpstr>
      <vt:lpstr>IS - Grand Challenges</vt:lpstr>
      <vt:lpstr>IS - Standard</vt:lpstr>
      <vt:lpstr>Industrial Strategy  Grand Challenges  </vt:lpstr>
      <vt:lpstr>PowerPoint Presentation</vt:lpstr>
      <vt:lpstr>PowerPoint Presentation</vt:lpstr>
      <vt:lpstr>Momentum is building around the Grand Challenges</vt:lpstr>
      <vt:lpstr>Delivering Grand Challenges across the 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Challenges early Missions  DRAFT  Official Sensitive</dc:title>
  <dc:creator>Benwell, Peter (Policy Delivery &amp; Private Office)</dc:creator>
  <cp:lastModifiedBy>Roger Turner</cp:lastModifiedBy>
  <cp:revision>1</cp:revision>
  <cp:lastPrinted>2019-01-29T13:41:00Z</cp:lastPrinted>
  <dcterms:created xsi:type="dcterms:W3CDTF">2017-07-28T09:24:25Z</dcterms:created>
  <dcterms:modified xsi:type="dcterms:W3CDTF">2019-03-26T17:54:55Z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0x0101007B5F5A0B9CCF7C4BBEF28B03426350D50007606319F50DE047986997BA9BB91635</vt:lpwstr>
  </property>
  <property fmtid="{D5CDD505-2E9C-101B-9397-08002B2CF9AE}" pid="3" name="Business Unit">
    <vt:lpwstr>68;#Strategy and Implementation|c9b71f64-8716-44b1-b72e-766478738fcd</vt:lpwstr>
  </property>
  <property fmtid="{D5CDD505-2E9C-101B-9397-08002B2CF9AE}" pid="4" name="AuthorIds_UIVersion_5">
    <vt:lpwstr>22162</vt:lpwstr>
  </property>
  <property fmtid="{D5CDD505-2E9C-101B-9397-08002B2CF9AE}" pid="5" name="AuthorIds_UIVersion_6">
    <vt:lpwstr>22162</vt:lpwstr>
  </property>
  <property fmtid="{D5CDD505-2E9C-101B-9397-08002B2CF9AE}" pid="6" name="AuthorIds_UIVersion_15">
    <vt:lpwstr>3321</vt:lpwstr>
  </property>
  <property fmtid="{D5CDD505-2E9C-101B-9397-08002B2CF9AE}" pid="7" name="AuthorIds_UIVersion_29">
    <vt:lpwstr>22162</vt:lpwstr>
  </property>
  <property fmtid="{D5CDD505-2E9C-101B-9397-08002B2CF9AE}" pid="8" name="AuthorIds_UIVersion_37">
    <vt:lpwstr>3321</vt:lpwstr>
  </property>
  <property fmtid="{D5CDD505-2E9C-101B-9397-08002B2CF9AE}" pid="9" name="AuthorIds_UIVersion_39">
    <vt:lpwstr>3321</vt:lpwstr>
  </property>
  <property fmtid="{D5CDD505-2E9C-101B-9397-08002B2CF9AE}" pid="10" name="AuthorIds_UIVersion_40">
    <vt:lpwstr>3321</vt:lpwstr>
  </property>
  <property fmtid="{D5CDD505-2E9C-101B-9397-08002B2CF9AE}" pid="11" name="AuthorIds_UIVersion_43">
    <vt:lpwstr>22162</vt:lpwstr>
  </property>
  <property fmtid="{D5CDD505-2E9C-101B-9397-08002B2CF9AE}" pid="12" name="AuthorIds_UIVersion_45">
    <vt:lpwstr>22162</vt:lpwstr>
  </property>
  <property fmtid="{D5CDD505-2E9C-101B-9397-08002B2CF9AE}" pid="13" name="AuthorIds_UIVersion_46">
    <vt:lpwstr>3321,22162</vt:lpwstr>
  </property>
  <property fmtid="{D5CDD505-2E9C-101B-9397-08002B2CF9AE}" pid="14" name="SharedWithUsers">
    <vt:lpwstr>22162;#Groves, Poppy (BEIS);#3321;#Geoghegan, Lucy (BEIS);#10217;#Hayden, Ted (Industrial Strategy);#32881;#Aveyard, Hilary (International Science and Innovation);#25478;#Bussell, Hugo (Industrial Strategy);#13936;#Hostford, James (Policy Delivery &amp; Priva</vt:lpwstr>
  </property>
  <property fmtid="{D5CDD505-2E9C-101B-9397-08002B2CF9AE}" pid="15" name="AuthorIds_UIVersion_47">
    <vt:lpwstr>22162</vt:lpwstr>
  </property>
  <property fmtid="{D5CDD505-2E9C-101B-9397-08002B2CF9AE}" pid="16" name="AuthorIds_UIVersion_512">
    <vt:lpwstr>3321</vt:lpwstr>
  </property>
  <property fmtid="{D5CDD505-2E9C-101B-9397-08002B2CF9AE}" pid="17" name="AuthorIds_UIVersion_4">
    <vt:lpwstr>3321</vt:lpwstr>
  </property>
  <property fmtid="{D5CDD505-2E9C-101B-9397-08002B2CF9AE}" pid="18" name="_dlc_DocIdItemGuid">
    <vt:lpwstr>5b189e29-fbf9-4ba6-8835-1728bfdeba96</vt:lpwstr>
  </property>
</Properties>
</file>